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nton"/>
      <p:regular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nconsolata"/>
      <p:regular r:id="rId28"/>
      <p:bold r:id="rId29"/>
    </p:embeddedFont>
    <p:embeddedFont>
      <p:font typeface="Fjalla One"/>
      <p:regular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Barlow Semi Condensed"/>
      <p:regular r:id="rId35"/>
      <p:bold r:id="rId36"/>
      <p:italic r:id="rId37"/>
      <p:boldItalic r:id="rId38"/>
    </p:embeddedFont>
    <p:embeddedFont>
      <p:font typeface="Roboto Slab Regular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Regular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font" Target="fonts/Ant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nconsolata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consolat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FjallaOne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9.xml"/><Relationship Id="rId35" Type="http://schemas.openxmlformats.org/officeDocument/2006/relationships/font" Target="fonts/BarlowSemiCondensed-regular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BarlowSemiCondensed-italic.fntdata"/><Relationship Id="rId14" Type="http://schemas.openxmlformats.org/officeDocument/2006/relationships/slide" Target="slides/slide10.xml"/><Relationship Id="rId36" Type="http://schemas.openxmlformats.org/officeDocument/2006/relationships/font" Target="fonts/BarlowSemiCondensed-bold.fntdata"/><Relationship Id="rId17" Type="http://schemas.openxmlformats.org/officeDocument/2006/relationships/slide" Target="slides/slide13.xml"/><Relationship Id="rId39" Type="http://schemas.openxmlformats.org/officeDocument/2006/relationships/font" Target="fonts/RobotoSlabRegular-regular.fntdata"/><Relationship Id="rId16" Type="http://schemas.openxmlformats.org/officeDocument/2006/relationships/slide" Target="slides/slide12.xml"/><Relationship Id="rId38" Type="http://schemas.openxmlformats.org/officeDocument/2006/relationships/font" Target="fonts/BarlowSemiCondense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282a128e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282a128e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ERIKA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282a128e1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282a128e1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ERIKA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 exemple, un des groupes qu’on a analysé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Influencer clients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All reviews of our restaurant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Recurrent clients of our restaurant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4713f6f7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4713f6f7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Preparação: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Load pipeline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Load data cleaned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Extrair review a analisar com base no market analysis (e todas do nosso)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Identificação most important features: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Lime (não testamos outros)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Filtragem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Parâmetros: qtde most important features, qtde surronding words (para saber com o que o adjetivo combina), threshold score (se é positivo ou negativo, não foi usado)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Frequência de aparição do pair [important_feature, surronding_word]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Organização (processamento):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</a:t>
            </a:r>
            <a:r>
              <a:rPr lang="es">
                <a:solidFill>
                  <a:schemeClr val="dk1"/>
                </a:solidFill>
              </a:rPr>
              <a:t>.1) Separação using grammar class: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Uso de nltk pos_tag para pegar o tipo da palavra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Guardamos adj: substantivos (pq maioria dos important features são adjetivos)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4.2) Inversão: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Substantivos : adjetivos e contagem de qtas vezes adjetivo foi mencionado (mesmo que tenha reviews negativas, temos que saber se aquilo é uma opinião geral dos clientes)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s">
                <a:solidFill>
                  <a:schemeClr val="dk1"/>
                </a:solidFill>
              </a:rPr>
              <a:t>Apresentação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Big words para ver a opinião geral dos clientes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282a128e1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8282a128e1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282a128e1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8282a128e1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282a128e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8282a128e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steak is not positive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282a128e1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282a128e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282a128e1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282a128e1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465e7bc0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465e7bc0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ERIKA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meilleures améliorations: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TFIDF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Cleaning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Tuning modèle de regression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s"/>
              <a:t>Augment max_features pour le tfidf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282a128e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282a128e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282a128e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8282a128e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64cb1007b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64cb1007b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64cb1007b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64cb1007b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282a128e1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8282a128e1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4167900" cy="51435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381175" y="2234767"/>
            <a:ext cx="47001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305475" y="422950"/>
            <a:ext cx="22194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84201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84201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3543175" y="2156291"/>
            <a:ext cx="44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4_4_1_2_1">
    <p:bg>
      <p:bgPr>
        <a:solidFill>
          <a:srgbClr val="F3F3F3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/>
          <p:nvPr/>
        </p:nvSpPr>
        <p:spPr>
          <a:xfrm flipH="1" rot="10800000">
            <a:off x="371475" y="225"/>
            <a:ext cx="704700" cy="51528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11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11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5" name="Google Shape;285;p11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286" name="Google Shape;286;p11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1514575" y="2731900"/>
            <a:ext cx="6465000" cy="17208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 txBox="1"/>
          <p:nvPr>
            <p:ph idx="1" type="subTitle"/>
          </p:nvPr>
        </p:nvSpPr>
        <p:spPr>
          <a:xfrm>
            <a:off x="2384475" y="3087525"/>
            <a:ext cx="168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3" name="Google Shape;313;p11"/>
          <p:cNvSpPr txBox="1"/>
          <p:nvPr>
            <p:ph idx="2" type="subTitle"/>
          </p:nvPr>
        </p:nvSpPr>
        <p:spPr>
          <a:xfrm>
            <a:off x="5416026" y="3087525"/>
            <a:ext cx="168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4" name="Google Shape;314;p11"/>
          <p:cNvSpPr txBox="1"/>
          <p:nvPr>
            <p:ph idx="3" type="subTitle"/>
          </p:nvPr>
        </p:nvSpPr>
        <p:spPr>
          <a:xfrm>
            <a:off x="2384550" y="4251663"/>
            <a:ext cx="1685700" cy="368100"/>
          </a:xfrm>
          <a:prstGeom prst="rect">
            <a:avLst/>
          </a:prstGeom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15" name="Google Shape;315;p11"/>
          <p:cNvSpPr txBox="1"/>
          <p:nvPr>
            <p:ph idx="4" type="subTitle"/>
          </p:nvPr>
        </p:nvSpPr>
        <p:spPr>
          <a:xfrm>
            <a:off x="5423970" y="4251650"/>
            <a:ext cx="1685700" cy="368100"/>
          </a:xfrm>
          <a:prstGeom prst="rect">
            <a:avLst/>
          </a:prstGeom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16" name="Google Shape;316;p11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14_4_1_1_1">
    <p:bg>
      <p:bgPr>
        <a:solidFill>
          <a:srgbClr val="F3F3F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2"/>
          <p:cNvGrpSpPr/>
          <p:nvPr/>
        </p:nvGrpSpPr>
        <p:grpSpPr>
          <a:xfrm>
            <a:off x="1509775" y="2488450"/>
            <a:ext cx="6496000" cy="2280875"/>
            <a:chOff x="1509775" y="2488450"/>
            <a:chExt cx="6496000" cy="2280875"/>
          </a:xfrm>
        </p:grpSpPr>
        <p:sp>
          <p:nvSpPr>
            <p:cNvPr id="319" name="Google Shape;319;p12"/>
            <p:cNvSpPr/>
            <p:nvPr/>
          </p:nvSpPr>
          <p:spPr>
            <a:xfrm flipH="1" rot="10800000">
              <a:off x="3780975" y="2781525"/>
              <a:ext cx="1953600" cy="1987800"/>
            </a:xfrm>
            <a:prstGeom prst="rect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 flipH="1" rot="10800000">
              <a:off x="6052175" y="2781525"/>
              <a:ext cx="1953600" cy="1987800"/>
            </a:xfrm>
            <a:prstGeom prst="rect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 flipH="1" rot="10800000">
              <a:off x="1509775" y="2781525"/>
              <a:ext cx="1953600" cy="1987800"/>
            </a:xfrm>
            <a:prstGeom prst="rect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" name="Google Shape;322;p12"/>
            <p:cNvCxnSpPr>
              <a:stCxn id="323" idx="2"/>
            </p:cNvCxnSpPr>
            <p:nvPr/>
          </p:nvCxnSpPr>
          <p:spPr>
            <a:xfrm>
              <a:off x="2486575" y="2488450"/>
              <a:ext cx="0" cy="5364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324" name="Google Shape;324;p12"/>
            <p:cNvCxnSpPr/>
            <p:nvPr/>
          </p:nvCxnSpPr>
          <p:spPr>
            <a:xfrm>
              <a:off x="4757775" y="2488450"/>
              <a:ext cx="0" cy="5364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cxnSp>
          <p:nvCxnSpPr>
            <p:cNvPr id="325" name="Google Shape;325;p12"/>
            <p:cNvCxnSpPr/>
            <p:nvPr/>
          </p:nvCxnSpPr>
          <p:spPr>
            <a:xfrm>
              <a:off x="7028975" y="2488450"/>
              <a:ext cx="0" cy="5364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326" name="Google Shape;326;p12"/>
          <p:cNvSpPr/>
          <p:nvPr/>
        </p:nvSpPr>
        <p:spPr>
          <a:xfrm flipH="1" rot="10800000">
            <a:off x="371475" y="-18900"/>
            <a:ext cx="704700" cy="5162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12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12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9" name="Google Shape;329;p12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330" name="Google Shape;330;p12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2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2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2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2"/>
          <p:cNvSpPr/>
          <p:nvPr/>
        </p:nvSpPr>
        <p:spPr>
          <a:xfrm>
            <a:off x="2032375" y="1580050"/>
            <a:ext cx="908400" cy="908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2"/>
          <p:cNvSpPr/>
          <p:nvPr/>
        </p:nvSpPr>
        <p:spPr>
          <a:xfrm>
            <a:off x="4303575" y="1580050"/>
            <a:ext cx="908400" cy="908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2"/>
          <p:cNvSpPr/>
          <p:nvPr/>
        </p:nvSpPr>
        <p:spPr>
          <a:xfrm>
            <a:off x="6574775" y="1580050"/>
            <a:ext cx="908400" cy="908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2"/>
          <p:cNvSpPr txBox="1"/>
          <p:nvPr>
            <p:ph idx="1" type="subTitle"/>
          </p:nvPr>
        </p:nvSpPr>
        <p:spPr>
          <a:xfrm>
            <a:off x="1643725" y="3320025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8" name="Google Shape;358;p12"/>
          <p:cNvSpPr txBox="1"/>
          <p:nvPr>
            <p:ph idx="2" type="subTitle"/>
          </p:nvPr>
        </p:nvSpPr>
        <p:spPr>
          <a:xfrm>
            <a:off x="3914925" y="3320025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12"/>
          <p:cNvSpPr txBox="1"/>
          <p:nvPr>
            <p:ph idx="3" type="subTitle"/>
          </p:nvPr>
        </p:nvSpPr>
        <p:spPr>
          <a:xfrm>
            <a:off x="6186125" y="3320025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0" name="Google Shape;360;p12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1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13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3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13"/>
          <p:cNvSpPr/>
          <p:nvPr/>
        </p:nvSpPr>
        <p:spPr>
          <a:xfrm flipH="1">
            <a:off x="4976100" y="0"/>
            <a:ext cx="4167900" cy="51435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3"/>
          <p:cNvSpPr txBox="1"/>
          <p:nvPr>
            <p:ph type="ctrTitle"/>
          </p:nvPr>
        </p:nvSpPr>
        <p:spPr>
          <a:xfrm flipH="1">
            <a:off x="1176900" y="1510225"/>
            <a:ext cx="6717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6" name="Google Shape;366;p13"/>
          <p:cNvSpPr txBox="1"/>
          <p:nvPr>
            <p:ph idx="1" type="subTitle"/>
          </p:nvPr>
        </p:nvSpPr>
        <p:spPr>
          <a:xfrm flipH="1">
            <a:off x="1176900" y="3292525"/>
            <a:ext cx="22194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67" name="Google Shape;367;p13"/>
          <p:cNvCxnSpPr/>
          <p:nvPr/>
        </p:nvCxnSpPr>
        <p:spPr>
          <a:xfrm>
            <a:off x="1177025" y="2156291"/>
            <a:ext cx="44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8">
    <p:bg>
      <p:bgPr>
        <a:solidFill>
          <a:srgbClr val="F3F3F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"/>
          <p:cNvSpPr/>
          <p:nvPr/>
        </p:nvSpPr>
        <p:spPr>
          <a:xfrm flipH="1" rot="10800000">
            <a:off x="371475" y="3132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14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14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2" name="Google Shape;372;p14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373" name="Google Shape;373;p14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4"/>
          <p:cNvSpPr txBox="1"/>
          <p:nvPr>
            <p:ph idx="1" type="body"/>
          </p:nvPr>
        </p:nvSpPr>
        <p:spPr>
          <a:xfrm>
            <a:off x="136650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14"/>
          <p:cNvSpPr/>
          <p:nvPr/>
        </p:nvSpPr>
        <p:spPr>
          <a:xfrm>
            <a:off x="1514575" y="1599150"/>
            <a:ext cx="6465000" cy="35442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4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5" type="blank">
  <p:cSld name="BLANK">
    <p:bg>
      <p:bgPr>
        <a:solidFill>
          <a:srgbClr val="F3F3F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/>
          <p:nvPr/>
        </p:nvSpPr>
        <p:spPr>
          <a:xfrm flipH="1" rot="10800000">
            <a:off x="371475" y="3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15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15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5" name="Google Shape;405;p15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406" name="Google Shape;406;p15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5"/>
          <p:cNvSpPr/>
          <p:nvPr/>
        </p:nvSpPr>
        <p:spPr>
          <a:xfrm>
            <a:off x="1514575" y="1286400"/>
            <a:ext cx="6465000" cy="35442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5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bg>
      <p:bgPr>
        <a:solidFill>
          <a:srgbClr val="F3F3F3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3_1">
    <p:bg>
      <p:bgPr>
        <a:solidFill>
          <a:srgbClr val="F3F3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 rot="10800000">
            <a:off x="371475" y="3132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4590900" y="228000"/>
            <a:ext cx="4553100" cy="49128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hasCustomPrompt="1" type="title"/>
          </p:nvPr>
        </p:nvSpPr>
        <p:spPr>
          <a:xfrm>
            <a:off x="541699" y="13676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None/>
              <a:defRPr sz="14000">
                <a:solidFill>
                  <a:srgbClr val="F1D77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2" type="ctrTitle"/>
          </p:nvPr>
        </p:nvSpPr>
        <p:spPr>
          <a:xfrm>
            <a:off x="1650049" y="14001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650049" y="17397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22" name="Google Shape;22;p3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3"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4" type="title"/>
          </p:nvPr>
        </p:nvSpPr>
        <p:spPr>
          <a:xfrm>
            <a:off x="541699" y="33869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None/>
              <a:defRPr sz="14000">
                <a:solidFill>
                  <a:srgbClr val="F1D77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D77B"/>
              </a:buClr>
              <a:buSzPts val="14000"/>
              <a:buFont typeface="Fira Sans Extra Condensed Medium"/>
              <a:buNone/>
              <a:defRPr sz="14000">
                <a:solidFill>
                  <a:srgbClr val="F1D77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5" type="ctrTitle"/>
          </p:nvPr>
        </p:nvSpPr>
        <p:spPr>
          <a:xfrm>
            <a:off x="1650049" y="34194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3"/>
          <p:cNvSpPr txBox="1"/>
          <p:nvPr>
            <p:ph idx="6" type="subTitle"/>
          </p:nvPr>
        </p:nvSpPr>
        <p:spPr>
          <a:xfrm>
            <a:off x="1650049" y="37590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7" type="title"/>
          </p:nvPr>
        </p:nvSpPr>
        <p:spPr>
          <a:xfrm>
            <a:off x="4635299" y="13676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8" type="ctrTitle"/>
          </p:nvPr>
        </p:nvSpPr>
        <p:spPr>
          <a:xfrm>
            <a:off x="5743649" y="14001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3"/>
          <p:cNvSpPr txBox="1"/>
          <p:nvPr>
            <p:ph idx="9" type="subTitle"/>
          </p:nvPr>
        </p:nvSpPr>
        <p:spPr>
          <a:xfrm>
            <a:off x="5743649" y="17397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13" type="title"/>
          </p:nvPr>
        </p:nvSpPr>
        <p:spPr>
          <a:xfrm>
            <a:off x="4635299" y="33869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0"/>
              <a:buFont typeface="Fira Sans Extra Condensed Medium"/>
              <a:buNone/>
              <a:defRPr sz="140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4" type="ctrTitle"/>
          </p:nvPr>
        </p:nvSpPr>
        <p:spPr>
          <a:xfrm>
            <a:off x="5743649" y="34194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3"/>
          <p:cNvSpPr txBox="1"/>
          <p:nvPr>
            <p:ph idx="15" type="subTitle"/>
          </p:nvPr>
        </p:nvSpPr>
        <p:spPr>
          <a:xfrm>
            <a:off x="5743649" y="37590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4" name="Google Shape;34;p3"/>
          <p:cNvGrpSpPr/>
          <p:nvPr/>
        </p:nvGrpSpPr>
        <p:grpSpPr>
          <a:xfrm rot="5400000">
            <a:off x="3462374" y="2427721"/>
            <a:ext cx="2219245" cy="288063"/>
            <a:chOff x="3906325" y="2716500"/>
            <a:chExt cx="3677900" cy="477400"/>
          </a:xfrm>
        </p:grpSpPr>
        <p:sp>
          <p:nvSpPr>
            <p:cNvPr id="35" name="Google Shape;35;p3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">
  <p:cSld name="CUSTOM_12">
    <p:bg>
      <p:bgPr>
        <a:solidFill>
          <a:srgbClr val="F3F3F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flipH="1" rot="10800000">
            <a:off x="371475" y="3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 flipH="1">
            <a:off x="4590900" y="0"/>
            <a:ext cx="4553100" cy="40008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 txBox="1"/>
          <p:nvPr>
            <p:ph idx="1" type="subTitle"/>
          </p:nvPr>
        </p:nvSpPr>
        <p:spPr>
          <a:xfrm>
            <a:off x="6168375" y="1108200"/>
            <a:ext cx="22518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4" name="Google Shape;64;p4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4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4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4"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371475" y="310300"/>
            <a:ext cx="87726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3780975" y="2872525"/>
            <a:ext cx="1953600" cy="192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6052175" y="2872525"/>
            <a:ext cx="1953600" cy="192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1509775" y="2872525"/>
            <a:ext cx="1953600" cy="192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 txBox="1"/>
          <p:nvPr>
            <p:ph idx="1" type="subTitle"/>
          </p:nvPr>
        </p:nvSpPr>
        <p:spPr>
          <a:xfrm>
            <a:off x="1545925" y="3547000"/>
            <a:ext cx="18813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5"/>
          <p:cNvSpPr txBox="1"/>
          <p:nvPr>
            <p:ph idx="2" type="subTitle"/>
          </p:nvPr>
        </p:nvSpPr>
        <p:spPr>
          <a:xfrm>
            <a:off x="3825058" y="3547000"/>
            <a:ext cx="18813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5"/>
          <p:cNvSpPr txBox="1"/>
          <p:nvPr>
            <p:ph idx="3" type="subTitle"/>
          </p:nvPr>
        </p:nvSpPr>
        <p:spPr>
          <a:xfrm>
            <a:off x="6088325" y="3547000"/>
            <a:ext cx="18813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5"/>
          <p:cNvSpPr txBox="1"/>
          <p:nvPr>
            <p:ph idx="4" type="subTitle"/>
          </p:nvPr>
        </p:nvSpPr>
        <p:spPr>
          <a:xfrm>
            <a:off x="1545926" y="2434600"/>
            <a:ext cx="18813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5" type="subTitle"/>
          </p:nvPr>
        </p:nvSpPr>
        <p:spPr>
          <a:xfrm>
            <a:off x="3825059" y="2434600"/>
            <a:ext cx="18813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6" type="subTitle"/>
          </p:nvPr>
        </p:nvSpPr>
        <p:spPr>
          <a:xfrm>
            <a:off x="6088325" y="2434600"/>
            <a:ext cx="18813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cxnSp>
        <p:nvCxnSpPr>
          <p:cNvPr id="78" name="Google Shape;78;p5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5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" name="Google Shape;80;p5"/>
          <p:cNvGrpSpPr/>
          <p:nvPr/>
        </p:nvGrpSpPr>
        <p:grpSpPr>
          <a:xfrm>
            <a:off x="6936924" y="2405296"/>
            <a:ext cx="2219245" cy="288063"/>
            <a:chOff x="3906325" y="2716500"/>
            <a:chExt cx="3677900" cy="477400"/>
          </a:xfrm>
        </p:grpSpPr>
        <p:sp>
          <p:nvSpPr>
            <p:cNvPr id="81" name="Google Shape;81;p5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>
            <a:off x="3780975" y="2166200"/>
            <a:ext cx="1953600" cy="3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052175" y="2166200"/>
            <a:ext cx="1953600" cy="3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509775" y="2166200"/>
            <a:ext cx="1953600" cy="39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4_4">
    <p:bg>
      <p:bgPr>
        <a:solidFill>
          <a:srgbClr val="F3F3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/>
          <p:nvPr/>
        </p:nvSpPr>
        <p:spPr>
          <a:xfrm flipH="1" rot="10800000">
            <a:off x="371475" y="225"/>
            <a:ext cx="87726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 flipH="1" rot="10800000">
            <a:off x="3780975" y="1631275"/>
            <a:ext cx="1953600" cy="198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 flipH="1" rot="10800000">
            <a:off x="6052175" y="1631275"/>
            <a:ext cx="1953600" cy="198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 flipH="1" rot="10800000">
            <a:off x="1509775" y="1631275"/>
            <a:ext cx="1953600" cy="1987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6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6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6"/>
          <p:cNvSpPr txBox="1"/>
          <p:nvPr>
            <p:ph idx="1" type="subTitle"/>
          </p:nvPr>
        </p:nvSpPr>
        <p:spPr>
          <a:xfrm>
            <a:off x="1643650" y="2116350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6"/>
          <p:cNvSpPr txBox="1"/>
          <p:nvPr>
            <p:ph idx="2" type="subTitle"/>
          </p:nvPr>
        </p:nvSpPr>
        <p:spPr>
          <a:xfrm>
            <a:off x="3914913" y="2116350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6"/>
          <p:cNvSpPr txBox="1"/>
          <p:nvPr>
            <p:ph idx="3" type="subTitle"/>
          </p:nvPr>
        </p:nvSpPr>
        <p:spPr>
          <a:xfrm>
            <a:off x="6186125" y="2116350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20" name="Google Shape;120;p6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21" name="Google Shape;121;p6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6"/>
          <p:cNvSpPr txBox="1"/>
          <p:nvPr>
            <p:ph idx="4" type="subTitle"/>
          </p:nvPr>
        </p:nvSpPr>
        <p:spPr>
          <a:xfrm>
            <a:off x="1643725" y="3234750"/>
            <a:ext cx="1685700" cy="736200"/>
          </a:xfrm>
          <a:prstGeom prst="rect">
            <a:avLst/>
          </a:prstGeom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47" name="Google Shape;147;p6"/>
          <p:cNvSpPr txBox="1"/>
          <p:nvPr>
            <p:ph idx="5" type="subTitle"/>
          </p:nvPr>
        </p:nvSpPr>
        <p:spPr>
          <a:xfrm>
            <a:off x="3922850" y="3234725"/>
            <a:ext cx="1685700" cy="736200"/>
          </a:xfrm>
          <a:prstGeom prst="rect">
            <a:avLst/>
          </a:prstGeom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48" name="Google Shape;148;p6"/>
          <p:cNvSpPr txBox="1"/>
          <p:nvPr>
            <p:ph idx="6" type="subTitle"/>
          </p:nvPr>
        </p:nvSpPr>
        <p:spPr>
          <a:xfrm>
            <a:off x="6186125" y="3234725"/>
            <a:ext cx="1685700" cy="736200"/>
          </a:xfrm>
          <a:prstGeom prst="rect">
            <a:avLst/>
          </a:prstGeom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49" name="Google Shape;149;p6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4_4_1">
    <p:bg>
      <p:bgPr>
        <a:solidFill>
          <a:srgbClr val="F3F3F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 flipH="1" rot="10800000">
            <a:off x="371475" y="3132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7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7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" name="Google Shape;154;p7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55" name="Google Shape;155;p7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7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4_4_1_1">
    <p:bg>
      <p:bgPr>
        <a:solidFill>
          <a:srgbClr val="F3F3F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 flipH="1" rot="10800000">
            <a:off x="371475" y="-18900"/>
            <a:ext cx="704700" cy="5162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8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8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5" name="Google Shape;185;p8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86" name="Google Shape;186;p8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8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 ">
  <p:cSld name="CUSTOM_14_4_1_2_2">
    <p:bg>
      <p:bgPr>
        <a:solidFill>
          <a:srgbClr val="F3F3F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 flipH="1" rot="10800000">
            <a:off x="371475" y="300"/>
            <a:ext cx="704700" cy="48303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9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9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9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217" name="Google Shape;217;p9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9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4_4_1_1_2">
    <p:bg>
      <p:bgPr>
        <a:solidFill>
          <a:srgbClr val="F3F3F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 flipH="1" rot="10800000">
            <a:off x="371475" y="-18900"/>
            <a:ext cx="704700" cy="5162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10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0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7" name="Google Shape;247;p10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248" name="Google Shape;248;p10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0"/>
          <p:cNvSpPr/>
          <p:nvPr/>
        </p:nvSpPr>
        <p:spPr>
          <a:xfrm>
            <a:off x="1488050" y="3628775"/>
            <a:ext cx="6465000" cy="12255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"/>
          <p:cNvSpPr txBox="1"/>
          <p:nvPr>
            <p:ph idx="1" type="subTitle"/>
          </p:nvPr>
        </p:nvSpPr>
        <p:spPr>
          <a:xfrm>
            <a:off x="1818094" y="3786125"/>
            <a:ext cx="168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5" name="Google Shape;275;p10"/>
          <p:cNvSpPr txBox="1"/>
          <p:nvPr>
            <p:ph idx="2" type="subTitle"/>
          </p:nvPr>
        </p:nvSpPr>
        <p:spPr>
          <a:xfrm>
            <a:off x="3877700" y="3786125"/>
            <a:ext cx="168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6" name="Google Shape;276;p10"/>
          <p:cNvSpPr txBox="1"/>
          <p:nvPr>
            <p:ph idx="3" type="subTitle"/>
          </p:nvPr>
        </p:nvSpPr>
        <p:spPr>
          <a:xfrm>
            <a:off x="5937275" y="3786125"/>
            <a:ext cx="168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7" name="Google Shape;277;p10"/>
          <p:cNvSpPr txBox="1"/>
          <p:nvPr>
            <p:ph idx="4" type="subTitle"/>
          </p:nvPr>
        </p:nvSpPr>
        <p:spPr>
          <a:xfrm>
            <a:off x="1818100" y="1278511"/>
            <a:ext cx="1685700" cy="315300"/>
          </a:xfrm>
          <a:prstGeom prst="rect">
            <a:avLst/>
          </a:prstGeom>
          <a:solidFill>
            <a:srgbClr val="F1D77B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78" name="Google Shape;278;p10"/>
          <p:cNvSpPr txBox="1"/>
          <p:nvPr>
            <p:ph idx="5" type="subTitle"/>
          </p:nvPr>
        </p:nvSpPr>
        <p:spPr>
          <a:xfrm>
            <a:off x="3877700" y="1278500"/>
            <a:ext cx="1685700" cy="315300"/>
          </a:xfrm>
          <a:prstGeom prst="rect">
            <a:avLst/>
          </a:prstGeom>
          <a:solidFill>
            <a:srgbClr val="F1D77B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79" name="Google Shape;279;p10"/>
          <p:cNvSpPr txBox="1"/>
          <p:nvPr>
            <p:ph idx="6" type="subTitle"/>
          </p:nvPr>
        </p:nvSpPr>
        <p:spPr>
          <a:xfrm>
            <a:off x="5937277" y="1278500"/>
            <a:ext cx="1685700" cy="315300"/>
          </a:xfrm>
          <a:prstGeom prst="rect">
            <a:avLst/>
          </a:prstGeom>
          <a:solidFill>
            <a:srgbClr val="F1D77B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jalla One"/>
              <a:buNone/>
              <a:defRPr sz="1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80" name="Google Shape;280;p10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/restaurants-ratings-prediction/overview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/>
          <p:nvPr>
            <p:ph idx="1" type="subTitle"/>
          </p:nvPr>
        </p:nvSpPr>
        <p:spPr>
          <a:xfrm>
            <a:off x="6305475" y="422950"/>
            <a:ext cx="22194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Mon Ami Gabi</a:t>
            </a:r>
            <a:endParaRPr sz="24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9" name="Google Shape;439;p17"/>
          <p:cNvSpPr/>
          <p:nvPr/>
        </p:nvSpPr>
        <p:spPr>
          <a:xfrm>
            <a:off x="3282500" y="1942775"/>
            <a:ext cx="2665200" cy="2665200"/>
          </a:xfrm>
          <a:prstGeom prst="ellipse">
            <a:avLst/>
          </a:prstGeom>
          <a:gradFill>
            <a:gsLst>
              <a:gs pos="0">
                <a:srgbClr val="F3F3F3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17"/>
          <p:cNvPicPr preferRelativeResize="0"/>
          <p:nvPr/>
        </p:nvPicPr>
        <p:blipFill rotWithShape="1">
          <a:blip r:embed="rId3">
            <a:alphaModFix/>
          </a:blip>
          <a:srcRect b="0" l="12168" r="11349" t="0"/>
          <a:stretch/>
        </p:blipFill>
        <p:spPr>
          <a:xfrm>
            <a:off x="381925" y="643763"/>
            <a:ext cx="3455801" cy="385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17"/>
          <p:cNvGrpSpPr/>
          <p:nvPr/>
        </p:nvGrpSpPr>
        <p:grpSpPr>
          <a:xfrm>
            <a:off x="3837724" y="83896"/>
            <a:ext cx="2219245" cy="288063"/>
            <a:chOff x="3906325" y="2716500"/>
            <a:chExt cx="3677900" cy="477400"/>
          </a:xfrm>
        </p:grpSpPr>
        <p:sp>
          <p:nvSpPr>
            <p:cNvPr id="442" name="Google Shape;442;p17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7" name="Google Shape;467;p17"/>
          <p:cNvCxnSpPr/>
          <p:nvPr/>
        </p:nvCxnSpPr>
        <p:spPr>
          <a:xfrm rot="10800000">
            <a:off x="3793375" y="2137691"/>
            <a:ext cx="4173600" cy="1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17"/>
          <p:cNvSpPr txBox="1"/>
          <p:nvPr>
            <p:ph type="ctrTitle"/>
          </p:nvPr>
        </p:nvSpPr>
        <p:spPr>
          <a:xfrm>
            <a:off x="3125575" y="2234775"/>
            <a:ext cx="52590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Fjalla One"/>
                <a:ea typeface="Fjalla One"/>
                <a:cs typeface="Fjalla One"/>
                <a:sym typeface="Fjalla One"/>
              </a:rPr>
              <a:t>TEAM TWO CONSULTING</a:t>
            </a:r>
            <a:endParaRPr>
              <a:solidFill>
                <a:srgbClr val="666666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VEGAS BOULEVARD</a:t>
            </a:r>
            <a:endParaRPr/>
          </a:p>
        </p:txBody>
      </p:sp>
      <p:pic>
        <p:nvPicPr>
          <p:cNvPr id="620" name="Google Shape;620;p26"/>
          <p:cNvPicPr preferRelativeResize="0"/>
          <p:nvPr/>
        </p:nvPicPr>
        <p:blipFill rotWithShape="1">
          <a:blip r:embed="rId3">
            <a:alphaModFix/>
          </a:blip>
          <a:srcRect b="3842" l="4569" r="1010" t="1504"/>
          <a:stretch/>
        </p:blipFill>
        <p:spPr>
          <a:xfrm>
            <a:off x="6036500" y="225400"/>
            <a:ext cx="2621375" cy="216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6"/>
          <p:cNvPicPr preferRelativeResize="0"/>
          <p:nvPr/>
        </p:nvPicPr>
        <p:blipFill rotWithShape="1">
          <a:blip r:embed="rId4">
            <a:alphaModFix/>
          </a:blip>
          <a:srcRect b="4485" l="5997" r="2861" t="1485"/>
          <a:stretch/>
        </p:blipFill>
        <p:spPr>
          <a:xfrm>
            <a:off x="3004363" y="788325"/>
            <a:ext cx="3135276" cy="34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825" y="1853225"/>
            <a:ext cx="2549300" cy="3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"/>
          <p:cNvSpPr txBox="1"/>
          <p:nvPr>
            <p:ph idx="4294967295" type="subTitle"/>
          </p:nvPr>
        </p:nvSpPr>
        <p:spPr>
          <a:xfrm>
            <a:off x="6280938" y="2505150"/>
            <a:ext cx="2219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Data Scalability Challenge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4" name="Google Shape;624;p26"/>
          <p:cNvSpPr txBox="1"/>
          <p:nvPr/>
        </p:nvSpPr>
        <p:spPr>
          <a:xfrm>
            <a:off x="4052150" y="4332450"/>
            <a:ext cx="3875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Positive ratings (Total):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66,48%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Positive ratings (Las Vegas Blvd): </a:t>
            </a:r>
            <a:r>
              <a:rPr b="1" lang="es">
                <a:solidFill>
                  <a:srgbClr val="C7372F"/>
                </a:solidFill>
                <a:latin typeface="Inconsolata"/>
                <a:ea typeface="Inconsolata"/>
                <a:cs typeface="Inconsolata"/>
                <a:sym typeface="Inconsolata"/>
              </a:rPr>
              <a:t>62,26%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25" name="Google Shape;625;p26"/>
          <p:cNvPicPr preferRelativeResize="0"/>
          <p:nvPr/>
        </p:nvPicPr>
        <p:blipFill rotWithShape="1">
          <a:blip r:embed="rId6">
            <a:alphaModFix/>
          </a:blip>
          <a:srcRect b="8327" l="21754" r="24714" t="14350"/>
          <a:stretch/>
        </p:blipFill>
        <p:spPr>
          <a:xfrm>
            <a:off x="4651063" y="2301938"/>
            <a:ext cx="172994" cy="2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6"/>
          <p:cNvPicPr preferRelativeResize="0"/>
          <p:nvPr/>
        </p:nvPicPr>
        <p:blipFill rotWithShape="1">
          <a:blip r:embed="rId6">
            <a:alphaModFix/>
          </a:blip>
          <a:srcRect b="8327" l="21754" r="24714" t="14350"/>
          <a:stretch/>
        </p:blipFill>
        <p:spPr>
          <a:xfrm>
            <a:off x="7260688" y="1236338"/>
            <a:ext cx="172994" cy="2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7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 PRINCIPAL TARGETS</a:t>
            </a:r>
            <a:endParaRPr/>
          </a:p>
        </p:txBody>
      </p:sp>
      <p:sp>
        <p:nvSpPr>
          <p:cNvPr id="632" name="Google Shape;632;p27"/>
          <p:cNvSpPr txBox="1"/>
          <p:nvPr/>
        </p:nvSpPr>
        <p:spPr>
          <a:xfrm>
            <a:off x="1084950" y="2139750"/>
            <a:ext cx="21399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Inconsolata"/>
                <a:ea typeface="Inconsolata"/>
                <a:cs typeface="Inconsolata"/>
                <a:sym typeface="Inconsolata"/>
              </a:rPr>
              <a:t>1808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reviews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by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Inconsolata"/>
                <a:ea typeface="Inconsolata"/>
                <a:cs typeface="Inconsolata"/>
                <a:sym typeface="Inconsolata"/>
              </a:rPr>
              <a:t>15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“Influencers”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from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a total of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Inconsolata"/>
                <a:ea typeface="Inconsolata"/>
                <a:cs typeface="Inconsolata"/>
                <a:sym typeface="Inconsolata"/>
              </a:rPr>
              <a:t>1.234.155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reviews in the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complete database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33" name="Google Shape;6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925" y="867700"/>
            <a:ext cx="5614350" cy="366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28"/>
          <p:cNvGrpSpPr/>
          <p:nvPr/>
        </p:nvGrpSpPr>
        <p:grpSpPr>
          <a:xfrm>
            <a:off x="3223421" y="1073608"/>
            <a:ext cx="3494870" cy="2920547"/>
            <a:chOff x="3223421" y="1073608"/>
            <a:chExt cx="3494870" cy="2920547"/>
          </a:xfrm>
        </p:grpSpPr>
        <p:grpSp>
          <p:nvGrpSpPr>
            <p:cNvPr id="639" name="Google Shape;639;p28"/>
            <p:cNvGrpSpPr/>
            <p:nvPr/>
          </p:nvGrpSpPr>
          <p:grpSpPr>
            <a:xfrm>
              <a:off x="3223421" y="1242523"/>
              <a:ext cx="3494870" cy="2494508"/>
              <a:chOff x="3223421" y="1242523"/>
              <a:chExt cx="3494870" cy="2494508"/>
            </a:xfrm>
          </p:grpSpPr>
          <p:sp>
            <p:nvSpPr>
              <p:cNvPr id="640" name="Google Shape;640;p28"/>
              <p:cNvSpPr/>
              <p:nvPr/>
            </p:nvSpPr>
            <p:spPr>
              <a:xfrm>
                <a:off x="3223421" y="1582770"/>
                <a:ext cx="712750" cy="712717"/>
              </a:xfrm>
              <a:custGeom>
                <a:rect b="b" l="l" r="r" t="t"/>
                <a:pathLst>
                  <a:path extrusionOk="0" h="21354" w="21355">
                    <a:moveTo>
                      <a:pt x="10679" y="0"/>
                    </a:moveTo>
                    <a:cubicBezTo>
                      <a:pt x="4789" y="0"/>
                      <a:pt x="1" y="4789"/>
                      <a:pt x="1" y="10675"/>
                    </a:cubicBezTo>
                    <a:cubicBezTo>
                      <a:pt x="1" y="16565"/>
                      <a:pt x="4789" y="21354"/>
                      <a:pt x="10679" y="21354"/>
                    </a:cubicBezTo>
                    <a:cubicBezTo>
                      <a:pt x="16566" y="21354"/>
                      <a:pt x="21355" y="16565"/>
                      <a:pt x="21355" y="10675"/>
                    </a:cubicBezTo>
                    <a:cubicBezTo>
                      <a:pt x="21355" y="4789"/>
                      <a:pt x="16566" y="0"/>
                      <a:pt x="10679" y="0"/>
                    </a:cubicBezTo>
                    <a:close/>
                  </a:path>
                </a:pathLst>
              </a:custGeom>
              <a:solidFill>
                <a:srgbClr val="F1D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5085606" y="2430417"/>
                <a:ext cx="1306580" cy="1306614"/>
              </a:xfrm>
              <a:custGeom>
                <a:rect b="b" l="l" r="r" t="t"/>
                <a:pathLst>
                  <a:path extrusionOk="0" h="39148" w="39147">
                    <a:moveTo>
                      <a:pt x="19572" y="0"/>
                    </a:moveTo>
                    <a:cubicBezTo>
                      <a:pt x="8781" y="0"/>
                      <a:pt x="0" y="8781"/>
                      <a:pt x="0" y="19572"/>
                    </a:cubicBezTo>
                    <a:cubicBezTo>
                      <a:pt x="0" y="30367"/>
                      <a:pt x="8781" y="39148"/>
                      <a:pt x="19572" y="39148"/>
                    </a:cubicBezTo>
                    <a:cubicBezTo>
                      <a:pt x="30366" y="39148"/>
                      <a:pt x="39147" y="30367"/>
                      <a:pt x="39147" y="19572"/>
                    </a:cubicBezTo>
                    <a:cubicBezTo>
                      <a:pt x="39147" y="8781"/>
                      <a:pt x="30366" y="0"/>
                      <a:pt x="19572" y="0"/>
                    </a:cubicBezTo>
                    <a:close/>
                  </a:path>
                </a:pathLst>
              </a:custGeom>
              <a:solidFill>
                <a:srgbClr val="F1D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5204329" y="2549140"/>
                <a:ext cx="1069215" cy="1069081"/>
              </a:xfrm>
              <a:custGeom>
                <a:rect b="b" l="l" r="r" t="t"/>
                <a:pathLst>
                  <a:path extrusionOk="0" h="32030" w="32034">
                    <a:moveTo>
                      <a:pt x="16015" y="1"/>
                    </a:moveTo>
                    <a:cubicBezTo>
                      <a:pt x="7187" y="1"/>
                      <a:pt x="1" y="7184"/>
                      <a:pt x="1" y="16015"/>
                    </a:cubicBezTo>
                    <a:cubicBezTo>
                      <a:pt x="1" y="24846"/>
                      <a:pt x="7187" y="32030"/>
                      <a:pt x="16015" y="32030"/>
                    </a:cubicBezTo>
                    <a:cubicBezTo>
                      <a:pt x="24846" y="32030"/>
                      <a:pt x="32033" y="24846"/>
                      <a:pt x="32033" y="16015"/>
                    </a:cubicBezTo>
                    <a:cubicBezTo>
                      <a:pt x="32033" y="7184"/>
                      <a:pt x="24846" y="1"/>
                      <a:pt x="1601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8"/>
              <p:cNvSpPr/>
              <p:nvPr/>
            </p:nvSpPr>
            <p:spPr>
              <a:xfrm>
                <a:off x="4154146" y="1242523"/>
                <a:ext cx="1306614" cy="1306614"/>
              </a:xfrm>
              <a:custGeom>
                <a:rect b="b" l="l" r="r" t="t"/>
                <a:pathLst>
                  <a:path extrusionOk="0" h="39148" w="39148">
                    <a:moveTo>
                      <a:pt x="19573" y="1"/>
                    </a:moveTo>
                    <a:cubicBezTo>
                      <a:pt x="8781" y="1"/>
                      <a:pt x="1" y="8781"/>
                      <a:pt x="1" y="19572"/>
                    </a:cubicBezTo>
                    <a:cubicBezTo>
                      <a:pt x="1" y="30367"/>
                      <a:pt x="8781" y="39148"/>
                      <a:pt x="19573" y="39148"/>
                    </a:cubicBezTo>
                    <a:cubicBezTo>
                      <a:pt x="30367" y="39148"/>
                      <a:pt x="39147" y="30367"/>
                      <a:pt x="39147" y="19572"/>
                    </a:cubicBezTo>
                    <a:cubicBezTo>
                      <a:pt x="39147" y="8781"/>
                      <a:pt x="30367" y="1"/>
                      <a:pt x="19573" y="1"/>
                    </a:cubicBezTo>
                    <a:close/>
                  </a:path>
                </a:pathLst>
              </a:custGeom>
              <a:solidFill>
                <a:srgbClr val="F1D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8"/>
              <p:cNvSpPr/>
              <p:nvPr/>
            </p:nvSpPr>
            <p:spPr>
              <a:xfrm>
                <a:off x="3342277" y="1701493"/>
                <a:ext cx="475178" cy="475178"/>
              </a:xfrm>
              <a:custGeom>
                <a:rect b="b" l="l" r="r" t="t"/>
                <a:pathLst>
                  <a:path extrusionOk="0" h="14237" w="14237">
                    <a:moveTo>
                      <a:pt x="7118" y="1"/>
                    </a:moveTo>
                    <a:cubicBezTo>
                      <a:pt x="3192" y="1"/>
                      <a:pt x="1" y="3196"/>
                      <a:pt x="1" y="7118"/>
                    </a:cubicBezTo>
                    <a:cubicBezTo>
                      <a:pt x="1" y="11045"/>
                      <a:pt x="3192" y="14237"/>
                      <a:pt x="7118" y="14237"/>
                    </a:cubicBezTo>
                    <a:cubicBezTo>
                      <a:pt x="11041" y="14237"/>
                      <a:pt x="14236" y="11045"/>
                      <a:pt x="14236" y="7118"/>
                    </a:cubicBezTo>
                    <a:cubicBezTo>
                      <a:pt x="14236" y="3196"/>
                      <a:pt x="11041" y="1"/>
                      <a:pt x="71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3508897" y="2578879"/>
                <a:ext cx="1009665" cy="1009698"/>
              </a:xfrm>
              <a:custGeom>
                <a:rect b="b" l="l" r="r" t="t"/>
                <a:pathLst>
                  <a:path extrusionOk="0" h="30252" w="30251">
                    <a:moveTo>
                      <a:pt x="15127" y="1"/>
                    </a:moveTo>
                    <a:cubicBezTo>
                      <a:pt x="6785" y="1"/>
                      <a:pt x="0" y="6785"/>
                      <a:pt x="0" y="15124"/>
                    </a:cubicBezTo>
                    <a:cubicBezTo>
                      <a:pt x="0" y="23467"/>
                      <a:pt x="6785" y="30251"/>
                      <a:pt x="15127" y="30251"/>
                    </a:cubicBezTo>
                    <a:cubicBezTo>
                      <a:pt x="23466" y="30251"/>
                      <a:pt x="30250" y="23467"/>
                      <a:pt x="30250" y="15124"/>
                    </a:cubicBezTo>
                    <a:cubicBezTo>
                      <a:pt x="30250" y="6785"/>
                      <a:pt x="23466" y="1"/>
                      <a:pt x="15127" y="1"/>
                    </a:cubicBezTo>
                    <a:close/>
                  </a:path>
                </a:pathLst>
              </a:custGeom>
              <a:solidFill>
                <a:srgbClr val="F1D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8"/>
              <p:cNvSpPr/>
              <p:nvPr/>
            </p:nvSpPr>
            <p:spPr>
              <a:xfrm>
                <a:off x="5708626" y="1358242"/>
                <a:ext cx="1009665" cy="1009665"/>
              </a:xfrm>
              <a:custGeom>
                <a:rect b="b" l="l" r="r" t="t"/>
                <a:pathLst>
                  <a:path extrusionOk="0" h="30251" w="30251">
                    <a:moveTo>
                      <a:pt x="15127" y="0"/>
                    </a:moveTo>
                    <a:cubicBezTo>
                      <a:pt x="6785" y="0"/>
                      <a:pt x="0" y="6789"/>
                      <a:pt x="0" y="15127"/>
                    </a:cubicBezTo>
                    <a:cubicBezTo>
                      <a:pt x="0" y="23466"/>
                      <a:pt x="6785" y="30251"/>
                      <a:pt x="15127" y="30251"/>
                    </a:cubicBezTo>
                    <a:cubicBezTo>
                      <a:pt x="23466" y="30251"/>
                      <a:pt x="30251" y="23466"/>
                      <a:pt x="30251" y="15127"/>
                    </a:cubicBezTo>
                    <a:cubicBezTo>
                      <a:pt x="30251" y="6789"/>
                      <a:pt x="23466" y="0"/>
                      <a:pt x="15127" y="0"/>
                    </a:cubicBezTo>
                    <a:close/>
                  </a:path>
                </a:pathLst>
              </a:custGeom>
              <a:solidFill>
                <a:srgbClr val="F1D7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8"/>
              <p:cNvSpPr/>
              <p:nvPr/>
            </p:nvSpPr>
            <p:spPr>
              <a:xfrm>
                <a:off x="5827483" y="1477065"/>
                <a:ext cx="772093" cy="772126"/>
              </a:xfrm>
              <a:custGeom>
                <a:rect b="b" l="l" r="r" t="t"/>
                <a:pathLst>
                  <a:path extrusionOk="0" h="23134" w="23133">
                    <a:moveTo>
                      <a:pt x="11566" y="1"/>
                    </a:moveTo>
                    <a:cubicBezTo>
                      <a:pt x="5187" y="1"/>
                      <a:pt x="0" y="5188"/>
                      <a:pt x="0" y="11567"/>
                    </a:cubicBezTo>
                    <a:cubicBezTo>
                      <a:pt x="0" y="17946"/>
                      <a:pt x="5187" y="23134"/>
                      <a:pt x="11566" y="23134"/>
                    </a:cubicBezTo>
                    <a:cubicBezTo>
                      <a:pt x="17941" y="23134"/>
                      <a:pt x="23132" y="17946"/>
                      <a:pt x="23132" y="11567"/>
                    </a:cubicBezTo>
                    <a:cubicBezTo>
                      <a:pt x="23132" y="5188"/>
                      <a:pt x="17941" y="1"/>
                      <a:pt x="115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8"/>
              <p:cNvSpPr/>
              <p:nvPr/>
            </p:nvSpPr>
            <p:spPr>
              <a:xfrm>
                <a:off x="3627720" y="2697635"/>
                <a:ext cx="772126" cy="772093"/>
              </a:xfrm>
              <a:custGeom>
                <a:rect b="b" l="l" r="r" t="t"/>
                <a:pathLst>
                  <a:path extrusionOk="0" h="23133" w="23134">
                    <a:moveTo>
                      <a:pt x="11567" y="0"/>
                    </a:moveTo>
                    <a:cubicBezTo>
                      <a:pt x="5188" y="0"/>
                      <a:pt x="0" y="5191"/>
                      <a:pt x="0" y="11566"/>
                    </a:cubicBezTo>
                    <a:cubicBezTo>
                      <a:pt x="0" y="17945"/>
                      <a:pt x="5188" y="23132"/>
                      <a:pt x="11567" y="23132"/>
                    </a:cubicBezTo>
                    <a:cubicBezTo>
                      <a:pt x="17942" y="23132"/>
                      <a:pt x="23133" y="17945"/>
                      <a:pt x="23133" y="11566"/>
                    </a:cubicBezTo>
                    <a:cubicBezTo>
                      <a:pt x="23133" y="5191"/>
                      <a:pt x="17942" y="0"/>
                      <a:pt x="1156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8"/>
              <p:cNvSpPr/>
              <p:nvPr/>
            </p:nvSpPr>
            <p:spPr>
              <a:xfrm>
                <a:off x="4272880" y="1361279"/>
                <a:ext cx="1068989" cy="1069089"/>
              </a:xfrm>
              <a:custGeom>
                <a:rect b="b" l="l" r="r" t="t"/>
                <a:pathLst>
                  <a:path extrusionOk="0" h="32033" w="32030">
                    <a:moveTo>
                      <a:pt x="16016" y="0"/>
                    </a:moveTo>
                    <a:cubicBezTo>
                      <a:pt x="7187" y="0"/>
                      <a:pt x="1" y="7187"/>
                      <a:pt x="1" y="16014"/>
                    </a:cubicBezTo>
                    <a:cubicBezTo>
                      <a:pt x="1" y="24846"/>
                      <a:pt x="7187" y="32032"/>
                      <a:pt x="16016" y="32032"/>
                    </a:cubicBezTo>
                    <a:cubicBezTo>
                      <a:pt x="24847" y="32032"/>
                      <a:pt x="32029" y="24846"/>
                      <a:pt x="32029" y="16014"/>
                    </a:cubicBezTo>
                    <a:cubicBezTo>
                      <a:pt x="32029" y="7187"/>
                      <a:pt x="24847" y="0"/>
                      <a:pt x="1601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28"/>
            <p:cNvGrpSpPr/>
            <p:nvPr/>
          </p:nvGrpSpPr>
          <p:grpSpPr>
            <a:xfrm>
              <a:off x="3250633" y="1073608"/>
              <a:ext cx="3426125" cy="2920547"/>
              <a:chOff x="3250633" y="1073608"/>
              <a:chExt cx="3426125" cy="2920547"/>
            </a:xfrm>
          </p:grpSpPr>
          <p:sp>
            <p:nvSpPr>
              <p:cNvPr id="651" name="Google Shape;651;p28"/>
              <p:cNvSpPr/>
              <p:nvPr/>
            </p:nvSpPr>
            <p:spPr>
              <a:xfrm>
                <a:off x="3250633" y="2295483"/>
                <a:ext cx="41654" cy="41654"/>
              </a:xfrm>
              <a:custGeom>
                <a:rect b="b" l="l" r="r" t="t"/>
                <a:pathLst>
                  <a:path extrusionOk="0" h="1248" w="1248">
                    <a:moveTo>
                      <a:pt x="624" y="357"/>
                    </a:moveTo>
                    <a:cubicBezTo>
                      <a:pt x="769" y="357"/>
                      <a:pt x="888" y="476"/>
                      <a:pt x="888" y="624"/>
                    </a:cubicBezTo>
                    <a:cubicBezTo>
                      <a:pt x="888" y="769"/>
                      <a:pt x="769" y="889"/>
                      <a:pt x="624" y="889"/>
                    </a:cubicBezTo>
                    <a:cubicBezTo>
                      <a:pt x="475" y="889"/>
                      <a:pt x="356" y="769"/>
                      <a:pt x="356" y="624"/>
                    </a:cubicBezTo>
                    <a:cubicBezTo>
                      <a:pt x="356" y="476"/>
                      <a:pt x="475" y="357"/>
                      <a:pt x="624" y="357"/>
                    </a:cubicBezTo>
                    <a:close/>
                    <a:moveTo>
                      <a:pt x="624" y="1"/>
                    </a:moveTo>
                    <a:cubicBezTo>
                      <a:pt x="279" y="1"/>
                      <a:pt x="0" y="280"/>
                      <a:pt x="0" y="624"/>
                    </a:cubicBezTo>
                    <a:cubicBezTo>
                      <a:pt x="0" y="965"/>
                      <a:pt x="279" y="1248"/>
                      <a:pt x="624" y="1248"/>
                    </a:cubicBezTo>
                    <a:cubicBezTo>
                      <a:pt x="968" y="1248"/>
                      <a:pt x="1247" y="965"/>
                      <a:pt x="1247" y="624"/>
                    </a:cubicBezTo>
                    <a:cubicBezTo>
                      <a:pt x="1247" y="280"/>
                      <a:pt x="968" y="1"/>
                      <a:pt x="624" y="1"/>
                    </a:cubicBezTo>
                    <a:close/>
                  </a:path>
                </a:pathLst>
              </a:custGeom>
              <a:solidFill>
                <a:srgbClr val="322A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2" name="Google Shape;652;p28"/>
              <p:cNvGrpSpPr/>
              <p:nvPr/>
            </p:nvGrpSpPr>
            <p:grpSpPr>
              <a:xfrm rot="-1937487">
                <a:off x="3917631" y="3527643"/>
                <a:ext cx="192201" cy="198968"/>
                <a:chOff x="2996454" y="3544360"/>
                <a:chExt cx="251607" cy="260465"/>
              </a:xfrm>
            </p:grpSpPr>
            <p:sp>
              <p:nvSpPr>
                <p:cNvPr id="653" name="Google Shape;653;p28"/>
                <p:cNvSpPr/>
                <p:nvPr/>
              </p:nvSpPr>
              <p:spPr>
                <a:xfrm rot="-1800065">
                  <a:off x="3013277" y="3590432"/>
                  <a:ext cx="217962" cy="125692"/>
                </a:xfrm>
                <a:custGeom>
                  <a:rect b="b" l="l" r="r" t="t"/>
                  <a:pathLst>
                    <a:path extrusionOk="0" h="2877" w="4989">
                      <a:moveTo>
                        <a:pt x="4787" y="0"/>
                      </a:moveTo>
                      <a:cubicBezTo>
                        <a:pt x="4757" y="0"/>
                        <a:pt x="4728" y="7"/>
                        <a:pt x="4699" y="22"/>
                      </a:cubicBezTo>
                      <a:lnTo>
                        <a:pt x="121" y="2540"/>
                      </a:lnTo>
                      <a:cubicBezTo>
                        <a:pt x="34" y="2587"/>
                        <a:pt x="1" y="2696"/>
                        <a:pt x="48" y="2783"/>
                      </a:cubicBezTo>
                      <a:cubicBezTo>
                        <a:pt x="81" y="2841"/>
                        <a:pt x="142" y="2877"/>
                        <a:pt x="204" y="2877"/>
                      </a:cubicBezTo>
                      <a:cubicBezTo>
                        <a:pt x="233" y="2877"/>
                        <a:pt x="266" y="2870"/>
                        <a:pt x="291" y="2851"/>
                      </a:cubicBezTo>
                      <a:lnTo>
                        <a:pt x="4869" y="334"/>
                      </a:lnTo>
                      <a:cubicBezTo>
                        <a:pt x="4956" y="287"/>
                        <a:pt x="4989" y="178"/>
                        <a:pt x="4942" y="91"/>
                      </a:cubicBezTo>
                      <a:cubicBezTo>
                        <a:pt x="4907" y="32"/>
                        <a:pt x="4848" y="0"/>
                        <a:pt x="4787" y="0"/>
                      </a:cubicBezTo>
                      <a:close/>
                    </a:path>
                  </a:pathLst>
                </a:custGeom>
                <a:solidFill>
                  <a:srgbClr val="322A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28"/>
                <p:cNvSpPr/>
                <p:nvPr/>
              </p:nvSpPr>
              <p:spPr>
                <a:xfrm rot="-1800065">
                  <a:off x="3025865" y="3740322"/>
                  <a:ext cx="54523" cy="54523"/>
                </a:xfrm>
                <a:custGeom>
                  <a:rect b="b" l="l" r="r" t="t"/>
                  <a:pathLst>
                    <a:path extrusionOk="0" h="1248" w="1248">
                      <a:moveTo>
                        <a:pt x="624" y="356"/>
                      </a:moveTo>
                      <a:cubicBezTo>
                        <a:pt x="773" y="356"/>
                        <a:pt x="892" y="475"/>
                        <a:pt x="892" y="624"/>
                      </a:cubicBezTo>
                      <a:cubicBezTo>
                        <a:pt x="892" y="769"/>
                        <a:pt x="773" y="888"/>
                        <a:pt x="624" y="888"/>
                      </a:cubicBezTo>
                      <a:cubicBezTo>
                        <a:pt x="476" y="888"/>
                        <a:pt x="357" y="769"/>
                        <a:pt x="357" y="624"/>
                      </a:cubicBezTo>
                      <a:cubicBezTo>
                        <a:pt x="357" y="475"/>
                        <a:pt x="476" y="356"/>
                        <a:pt x="624" y="356"/>
                      </a:cubicBezTo>
                      <a:close/>
                      <a:moveTo>
                        <a:pt x="624" y="1"/>
                      </a:moveTo>
                      <a:cubicBezTo>
                        <a:pt x="280" y="1"/>
                        <a:pt x="1" y="280"/>
                        <a:pt x="1" y="624"/>
                      </a:cubicBezTo>
                      <a:cubicBezTo>
                        <a:pt x="1" y="965"/>
                        <a:pt x="280" y="1247"/>
                        <a:pt x="624" y="1247"/>
                      </a:cubicBezTo>
                      <a:cubicBezTo>
                        <a:pt x="969" y="1247"/>
                        <a:pt x="1248" y="965"/>
                        <a:pt x="1248" y="624"/>
                      </a:cubicBezTo>
                      <a:cubicBezTo>
                        <a:pt x="1248" y="280"/>
                        <a:pt x="969" y="1"/>
                        <a:pt x="624" y="1"/>
                      </a:cubicBezTo>
                      <a:close/>
                    </a:path>
                  </a:pathLst>
                </a:custGeom>
                <a:solidFill>
                  <a:srgbClr val="322A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5" name="Google Shape;655;p28"/>
              <p:cNvSpPr/>
              <p:nvPr/>
            </p:nvSpPr>
            <p:spPr>
              <a:xfrm>
                <a:off x="3276858" y="1295993"/>
                <a:ext cx="3387923" cy="2387570"/>
              </a:xfrm>
              <a:custGeom>
                <a:rect b="b" l="l" r="r" t="t"/>
                <a:pathLst>
                  <a:path extrusionOk="0" h="71535" w="101507">
                    <a:moveTo>
                      <a:pt x="45857" y="0"/>
                    </a:moveTo>
                    <a:cubicBezTo>
                      <a:pt x="35949" y="0"/>
                      <a:pt x="27886" y="8064"/>
                      <a:pt x="27886" y="17970"/>
                    </a:cubicBezTo>
                    <a:cubicBezTo>
                      <a:pt x="27886" y="18122"/>
                      <a:pt x="27886" y="18274"/>
                      <a:pt x="27889" y="18427"/>
                    </a:cubicBezTo>
                    <a:cubicBezTo>
                      <a:pt x="26658" y="18470"/>
                      <a:pt x="19370" y="18727"/>
                      <a:pt x="18138" y="18771"/>
                    </a:cubicBezTo>
                    <a:cubicBezTo>
                      <a:pt x="17880" y="13946"/>
                      <a:pt x="13933" y="10194"/>
                      <a:pt x="9078" y="10194"/>
                    </a:cubicBezTo>
                    <a:cubicBezTo>
                      <a:pt x="4072" y="10194"/>
                      <a:pt x="1" y="14265"/>
                      <a:pt x="1" y="19267"/>
                    </a:cubicBezTo>
                    <a:cubicBezTo>
                      <a:pt x="1" y="21940"/>
                      <a:pt x="1163" y="24455"/>
                      <a:pt x="3199" y="26186"/>
                    </a:cubicBezTo>
                    <a:lnTo>
                      <a:pt x="84" y="30004"/>
                    </a:lnTo>
                    <a:cubicBezTo>
                      <a:pt x="23" y="30080"/>
                      <a:pt x="33" y="30193"/>
                      <a:pt x="110" y="30254"/>
                    </a:cubicBezTo>
                    <a:cubicBezTo>
                      <a:pt x="142" y="30281"/>
                      <a:pt x="182" y="30294"/>
                      <a:pt x="222" y="30294"/>
                    </a:cubicBezTo>
                    <a:cubicBezTo>
                      <a:pt x="273" y="30294"/>
                      <a:pt x="324" y="30272"/>
                      <a:pt x="359" y="30228"/>
                    </a:cubicBezTo>
                    <a:lnTo>
                      <a:pt x="3587" y="26273"/>
                    </a:lnTo>
                    <a:cubicBezTo>
                      <a:pt x="3619" y="26237"/>
                      <a:pt x="3634" y="26190"/>
                      <a:pt x="3627" y="26142"/>
                    </a:cubicBezTo>
                    <a:cubicBezTo>
                      <a:pt x="3623" y="26095"/>
                      <a:pt x="3598" y="26052"/>
                      <a:pt x="3562" y="26023"/>
                    </a:cubicBezTo>
                    <a:lnTo>
                      <a:pt x="3529" y="25998"/>
                    </a:lnTo>
                    <a:cubicBezTo>
                      <a:pt x="1515" y="24331"/>
                      <a:pt x="356" y="21879"/>
                      <a:pt x="356" y="19267"/>
                    </a:cubicBezTo>
                    <a:cubicBezTo>
                      <a:pt x="356" y="14460"/>
                      <a:pt x="4268" y="10548"/>
                      <a:pt x="9078" y="10548"/>
                    </a:cubicBezTo>
                    <a:cubicBezTo>
                      <a:pt x="13799" y="10548"/>
                      <a:pt x="17627" y="14243"/>
                      <a:pt x="17790" y="18963"/>
                    </a:cubicBezTo>
                    <a:cubicBezTo>
                      <a:pt x="17793" y="19010"/>
                      <a:pt x="17815" y="19053"/>
                      <a:pt x="17848" y="19086"/>
                    </a:cubicBezTo>
                    <a:cubicBezTo>
                      <a:pt x="17885" y="19119"/>
                      <a:pt x="17935" y="19133"/>
                      <a:pt x="17979" y="19133"/>
                    </a:cubicBezTo>
                    <a:lnTo>
                      <a:pt x="27965" y="18782"/>
                    </a:lnTo>
                    <a:cubicBezTo>
                      <a:pt x="28103" y="18774"/>
                      <a:pt x="28255" y="18771"/>
                      <a:pt x="28252" y="18593"/>
                    </a:cubicBezTo>
                    <a:cubicBezTo>
                      <a:pt x="28244" y="18387"/>
                      <a:pt x="28241" y="18180"/>
                      <a:pt x="28241" y="17970"/>
                    </a:cubicBezTo>
                    <a:cubicBezTo>
                      <a:pt x="28241" y="8259"/>
                      <a:pt x="36145" y="355"/>
                      <a:pt x="45857" y="355"/>
                    </a:cubicBezTo>
                    <a:cubicBezTo>
                      <a:pt x="55572" y="355"/>
                      <a:pt x="63475" y="8259"/>
                      <a:pt x="63475" y="17970"/>
                    </a:cubicBezTo>
                    <a:cubicBezTo>
                      <a:pt x="63475" y="27685"/>
                      <a:pt x="55572" y="35590"/>
                      <a:pt x="45857" y="35590"/>
                    </a:cubicBezTo>
                    <a:cubicBezTo>
                      <a:pt x="42353" y="35590"/>
                      <a:pt x="38970" y="34561"/>
                      <a:pt x="36068" y="32619"/>
                    </a:cubicBezTo>
                    <a:cubicBezTo>
                      <a:pt x="36038" y="32600"/>
                      <a:pt x="36004" y="32591"/>
                      <a:pt x="35968" y="32591"/>
                    </a:cubicBezTo>
                    <a:cubicBezTo>
                      <a:pt x="35957" y="32591"/>
                      <a:pt x="35946" y="32592"/>
                      <a:pt x="35935" y="32594"/>
                    </a:cubicBezTo>
                    <a:cubicBezTo>
                      <a:pt x="35891" y="32605"/>
                      <a:pt x="35848" y="32630"/>
                      <a:pt x="35822" y="32670"/>
                    </a:cubicBezTo>
                    <a:cubicBezTo>
                      <a:pt x="35822" y="32670"/>
                      <a:pt x="30255" y="41001"/>
                      <a:pt x="29443" y="42215"/>
                    </a:cubicBezTo>
                    <a:cubicBezTo>
                      <a:pt x="27252" y="40791"/>
                      <a:pt x="24709" y="40038"/>
                      <a:pt x="22079" y="40038"/>
                    </a:cubicBezTo>
                    <a:cubicBezTo>
                      <a:pt x="14620" y="40038"/>
                      <a:pt x="8553" y="46105"/>
                      <a:pt x="8553" y="53560"/>
                    </a:cubicBezTo>
                    <a:cubicBezTo>
                      <a:pt x="8553" y="61019"/>
                      <a:pt x="14620" y="67086"/>
                      <a:pt x="22079" y="67086"/>
                    </a:cubicBezTo>
                    <a:cubicBezTo>
                      <a:pt x="29476" y="67086"/>
                      <a:pt x="35503" y="61113"/>
                      <a:pt x="35602" y="53738"/>
                    </a:cubicBezTo>
                    <a:lnTo>
                      <a:pt x="55793" y="53738"/>
                    </a:lnTo>
                    <a:cubicBezTo>
                      <a:pt x="55890" y="63568"/>
                      <a:pt x="63913" y="71534"/>
                      <a:pt x="73763" y="71534"/>
                    </a:cubicBezTo>
                    <a:cubicBezTo>
                      <a:pt x="83674" y="71534"/>
                      <a:pt x="91737" y="63471"/>
                      <a:pt x="91737" y="53560"/>
                    </a:cubicBezTo>
                    <a:cubicBezTo>
                      <a:pt x="91737" y="49869"/>
                      <a:pt x="90625" y="46319"/>
                      <a:pt x="88524" y="43302"/>
                    </a:cubicBezTo>
                    <a:cubicBezTo>
                      <a:pt x="86503" y="40400"/>
                      <a:pt x="83710" y="38179"/>
                      <a:pt x="80446" y="36872"/>
                    </a:cubicBezTo>
                    <a:lnTo>
                      <a:pt x="83312" y="29497"/>
                    </a:lnTo>
                    <a:cubicBezTo>
                      <a:pt x="83348" y="29407"/>
                      <a:pt x="83300" y="29305"/>
                      <a:pt x="83210" y="29268"/>
                    </a:cubicBezTo>
                    <a:cubicBezTo>
                      <a:pt x="78110" y="27284"/>
                      <a:pt x="74817" y="22466"/>
                      <a:pt x="74817" y="16992"/>
                    </a:cubicBezTo>
                    <a:cubicBezTo>
                      <a:pt x="74817" y="9729"/>
                      <a:pt x="80722" y="3825"/>
                      <a:pt x="87984" y="3825"/>
                    </a:cubicBezTo>
                    <a:cubicBezTo>
                      <a:pt x="95244" y="3825"/>
                      <a:pt x="101152" y="9729"/>
                      <a:pt x="101152" y="16992"/>
                    </a:cubicBezTo>
                    <a:cubicBezTo>
                      <a:pt x="101152" y="20782"/>
                      <a:pt x="99518" y="24390"/>
                      <a:pt x="96667" y="26892"/>
                    </a:cubicBezTo>
                    <a:cubicBezTo>
                      <a:pt x="96591" y="26958"/>
                      <a:pt x="96584" y="27070"/>
                      <a:pt x="96649" y="27142"/>
                    </a:cubicBezTo>
                    <a:lnTo>
                      <a:pt x="100901" y="31993"/>
                    </a:lnTo>
                    <a:cubicBezTo>
                      <a:pt x="100936" y="32032"/>
                      <a:pt x="100985" y="32052"/>
                      <a:pt x="101035" y="32052"/>
                    </a:cubicBezTo>
                    <a:cubicBezTo>
                      <a:pt x="101077" y="32052"/>
                      <a:pt x="101120" y="32037"/>
                      <a:pt x="101155" y="32007"/>
                    </a:cubicBezTo>
                    <a:cubicBezTo>
                      <a:pt x="101227" y="31942"/>
                      <a:pt x="101235" y="31830"/>
                      <a:pt x="101170" y="31757"/>
                    </a:cubicBezTo>
                    <a:lnTo>
                      <a:pt x="97033" y="27041"/>
                    </a:lnTo>
                    <a:cubicBezTo>
                      <a:pt x="99880" y="24476"/>
                      <a:pt x="101506" y="20825"/>
                      <a:pt x="101506" y="16992"/>
                    </a:cubicBezTo>
                    <a:cubicBezTo>
                      <a:pt x="101506" y="9534"/>
                      <a:pt x="95439" y="3466"/>
                      <a:pt x="87984" y="3466"/>
                    </a:cubicBezTo>
                    <a:cubicBezTo>
                      <a:pt x="80526" y="3466"/>
                      <a:pt x="74459" y="9534"/>
                      <a:pt x="74459" y="16992"/>
                    </a:cubicBezTo>
                    <a:cubicBezTo>
                      <a:pt x="74459" y="22553"/>
                      <a:pt x="77773" y="27458"/>
                      <a:pt x="82917" y="29533"/>
                    </a:cubicBezTo>
                    <a:lnTo>
                      <a:pt x="80048" y="36908"/>
                    </a:lnTo>
                    <a:cubicBezTo>
                      <a:pt x="80015" y="36999"/>
                      <a:pt x="80058" y="37101"/>
                      <a:pt x="80149" y="37136"/>
                    </a:cubicBezTo>
                    <a:cubicBezTo>
                      <a:pt x="86973" y="39791"/>
                      <a:pt x="91382" y="46239"/>
                      <a:pt x="91382" y="53560"/>
                    </a:cubicBezTo>
                    <a:cubicBezTo>
                      <a:pt x="91382" y="63275"/>
                      <a:pt x="83478" y="71175"/>
                      <a:pt x="73763" y="71175"/>
                    </a:cubicBezTo>
                    <a:cubicBezTo>
                      <a:pt x="64052" y="71175"/>
                      <a:pt x="56147" y="63275"/>
                      <a:pt x="56147" y="53560"/>
                    </a:cubicBezTo>
                    <a:cubicBezTo>
                      <a:pt x="56147" y="53462"/>
                      <a:pt x="56067" y="53383"/>
                      <a:pt x="55970" y="53383"/>
                    </a:cubicBezTo>
                    <a:lnTo>
                      <a:pt x="35424" y="53383"/>
                    </a:lnTo>
                    <a:cubicBezTo>
                      <a:pt x="35326" y="53383"/>
                      <a:pt x="35246" y="53462"/>
                      <a:pt x="35246" y="53560"/>
                    </a:cubicBezTo>
                    <a:cubicBezTo>
                      <a:pt x="35246" y="60823"/>
                      <a:pt x="29339" y="66728"/>
                      <a:pt x="22079" y="66728"/>
                    </a:cubicBezTo>
                    <a:cubicBezTo>
                      <a:pt x="14816" y="66728"/>
                      <a:pt x="8912" y="60823"/>
                      <a:pt x="8912" y="53560"/>
                    </a:cubicBezTo>
                    <a:cubicBezTo>
                      <a:pt x="8912" y="46301"/>
                      <a:pt x="14816" y="40393"/>
                      <a:pt x="22079" y="40393"/>
                    </a:cubicBezTo>
                    <a:cubicBezTo>
                      <a:pt x="24698" y="40393"/>
                      <a:pt x="27226" y="41160"/>
                      <a:pt x="29404" y="42617"/>
                    </a:cubicBezTo>
                    <a:cubicBezTo>
                      <a:pt x="29444" y="42640"/>
                      <a:pt x="29473" y="42657"/>
                      <a:pt x="29502" y="42657"/>
                    </a:cubicBezTo>
                    <a:cubicBezTo>
                      <a:pt x="29577" y="42657"/>
                      <a:pt x="29652" y="42545"/>
                      <a:pt x="29921" y="42146"/>
                    </a:cubicBezTo>
                    <a:lnTo>
                      <a:pt x="36021" y="33015"/>
                    </a:lnTo>
                    <a:cubicBezTo>
                      <a:pt x="38945" y="34931"/>
                      <a:pt x="42343" y="35944"/>
                      <a:pt x="45857" y="35944"/>
                    </a:cubicBezTo>
                    <a:cubicBezTo>
                      <a:pt x="55767" y="35944"/>
                      <a:pt x="63831" y="27881"/>
                      <a:pt x="63831" y="17970"/>
                    </a:cubicBezTo>
                    <a:cubicBezTo>
                      <a:pt x="63831" y="8064"/>
                      <a:pt x="55767" y="0"/>
                      <a:pt x="45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6635104" y="2352831"/>
                <a:ext cx="41654" cy="41654"/>
              </a:xfrm>
              <a:custGeom>
                <a:rect b="b" l="l" r="r" t="t"/>
                <a:pathLst>
                  <a:path extrusionOk="0" h="1248" w="1248">
                    <a:moveTo>
                      <a:pt x="624" y="357"/>
                    </a:moveTo>
                    <a:cubicBezTo>
                      <a:pt x="769" y="357"/>
                      <a:pt x="888" y="476"/>
                      <a:pt x="888" y="624"/>
                    </a:cubicBezTo>
                    <a:cubicBezTo>
                      <a:pt x="888" y="769"/>
                      <a:pt x="769" y="889"/>
                      <a:pt x="624" y="889"/>
                    </a:cubicBezTo>
                    <a:cubicBezTo>
                      <a:pt x="475" y="889"/>
                      <a:pt x="356" y="769"/>
                      <a:pt x="356" y="624"/>
                    </a:cubicBezTo>
                    <a:cubicBezTo>
                      <a:pt x="356" y="476"/>
                      <a:pt x="475" y="357"/>
                      <a:pt x="624" y="357"/>
                    </a:cubicBezTo>
                    <a:close/>
                    <a:moveTo>
                      <a:pt x="624" y="1"/>
                    </a:moveTo>
                    <a:cubicBezTo>
                      <a:pt x="279" y="1"/>
                      <a:pt x="0" y="280"/>
                      <a:pt x="0" y="624"/>
                    </a:cubicBezTo>
                    <a:cubicBezTo>
                      <a:pt x="0" y="965"/>
                      <a:pt x="279" y="1248"/>
                      <a:pt x="624" y="1248"/>
                    </a:cubicBezTo>
                    <a:cubicBezTo>
                      <a:pt x="968" y="1248"/>
                      <a:pt x="1247" y="965"/>
                      <a:pt x="1247" y="624"/>
                    </a:cubicBezTo>
                    <a:cubicBezTo>
                      <a:pt x="1247" y="280"/>
                      <a:pt x="968" y="1"/>
                      <a:pt x="6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/>
                  <a:t> </a:t>
                </a: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 rot="-3737593">
                <a:off x="5718193" y="3945213"/>
                <a:ext cx="41648" cy="41648"/>
              </a:xfrm>
              <a:custGeom>
                <a:rect b="b" l="l" r="r" t="t"/>
                <a:pathLst>
                  <a:path extrusionOk="0" h="1248" w="1248">
                    <a:moveTo>
                      <a:pt x="624" y="356"/>
                    </a:moveTo>
                    <a:cubicBezTo>
                      <a:pt x="773" y="356"/>
                      <a:pt x="892" y="475"/>
                      <a:pt x="892" y="624"/>
                    </a:cubicBezTo>
                    <a:cubicBezTo>
                      <a:pt x="892" y="769"/>
                      <a:pt x="773" y="888"/>
                      <a:pt x="624" y="888"/>
                    </a:cubicBezTo>
                    <a:cubicBezTo>
                      <a:pt x="476" y="888"/>
                      <a:pt x="357" y="769"/>
                      <a:pt x="357" y="624"/>
                    </a:cubicBezTo>
                    <a:cubicBezTo>
                      <a:pt x="357" y="475"/>
                      <a:pt x="476" y="356"/>
                      <a:pt x="624" y="356"/>
                    </a:cubicBezTo>
                    <a:close/>
                    <a:moveTo>
                      <a:pt x="624" y="1"/>
                    </a:moveTo>
                    <a:cubicBezTo>
                      <a:pt x="280" y="1"/>
                      <a:pt x="1" y="280"/>
                      <a:pt x="1" y="624"/>
                    </a:cubicBezTo>
                    <a:cubicBezTo>
                      <a:pt x="1" y="965"/>
                      <a:pt x="280" y="1247"/>
                      <a:pt x="624" y="1247"/>
                    </a:cubicBezTo>
                    <a:cubicBezTo>
                      <a:pt x="969" y="1247"/>
                      <a:pt x="1248" y="965"/>
                      <a:pt x="1248" y="624"/>
                    </a:cubicBezTo>
                    <a:cubicBezTo>
                      <a:pt x="1248" y="280"/>
                      <a:pt x="969" y="1"/>
                      <a:pt x="6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 rot="7059970">
                <a:off x="4703234" y="1155736"/>
                <a:ext cx="166496" cy="96013"/>
              </a:xfrm>
              <a:custGeom>
                <a:rect b="b" l="l" r="r" t="t"/>
                <a:pathLst>
                  <a:path extrusionOk="0" h="2877" w="4989">
                    <a:moveTo>
                      <a:pt x="4787" y="0"/>
                    </a:moveTo>
                    <a:cubicBezTo>
                      <a:pt x="4757" y="0"/>
                      <a:pt x="4728" y="7"/>
                      <a:pt x="4699" y="22"/>
                    </a:cubicBezTo>
                    <a:lnTo>
                      <a:pt x="121" y="2540"/>
                    </a:lnTo>
                    <a:cubicBezTo>
                      <a:pt x="34" y="2587"/>
                      <a:pt x="1" y="2696"/>
                      <a:pt x="48" y="2783"/>
                    </a:cubicBezTo>
                    <a:cubicBezTo>
                      <a:pt x="81" y="2841"/>
                      <a:pt x="142" y="2877"/>
                      <a:pt x="204" y="2877"/>
                    </a:cubicBezTo>
                    <a:cubicBezTo>
                      <a:pt x="233" y="2877"/>
                      <a:pt x="266" y="2870"/>
                      <a:pt x="291" y="2851"/>
                    </a:cubicBezTo>
                    <a:lnTo>
                      <a:pt x="4869" y="334"/>
                    </a:lnTo>
                    <a:cubicBezTo>
                      <a:pt x="4956" y="287"/>
                      <a:pt x="4989" y="178"/>
                      <a:pt x="4942" y="91"/>
                    </a:cubicBezTo>
                    <a:cubicBezTo>
                      <a:pt x="4907" y="32"/>
                      <a:pt x="4848" y="0"/>
                      <a:pt x="4787" y="0"/>
                    </a:cubicBezTo>
                    <a:close/>
                  </a:path>
                </a:pathLst>
              </a:custGeom>
              <a:solidFill>
                <a:srgbClr val="322A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 rot="7059970">
                <a:off x="4763578" y="1080896"/>
                <a:ext cx="41649" cy="41649"/>
              </a:xfrm>
              <a:custGeom>
                <a:rect b="b" l="l" r="r" t="t"/>
                <a:pathLst>
                  <a:path extrusionOk="0" h="1248" w="1248">
                    <a:moveTo>
                      <a:pt x="624" y="356"/>
                    </a:moveTo>
                    <a:cubicBezTo>
                      <a:pt x="773" y="356"/>
                      <a:pt x="892" y="475"/>
                      <a:pt x="892" y="624"/>
                    </a:cubicBezTo>
                    <a:cubicBezTo>
                      <a:pt x="892" y="769"/>
                      <a:pt x="773" y="888"/>
                      <a:pt x="624" y="888"/>
                    </a:cubicBezTo>
                    <a:cubicBezTo>
                      <a:pt x="476" y="888"/>
                      <a:pt x="357" y="769"/>
                      <a:pt x="357" y="624"/>
                    </a:cubicBezTo>
                    <a:cubicBezTo>
                      <a:pt x="357" y="475"/>
                      <a:pt x="476" y="356"/>
                      <a:pt x="624" y="356"/>
                    </a:cubicBezTo>
                    <a:close/>
                    <a:moveTo>
                      <a:pt x="624" y="1"/>
                    </a:moveTo>
                    <a:cubicBezTo>
                      <a:pt x="280" y="1"/>
                      <a:pt x="1" y="280"/>
                      <a:pt x="1" y="624"/>
                    </a:cubicBezTo>
                    <a:cubicBezTo>
                      <a:pt x="1" y="965"/>
                      <a:pt x="280" y="1247"/>
                      <a:pt x="624" y="1247"/>
                    </a:cubicBezTo>
                    <a:cubicBezTo>
                      <a:pt x="969" y="1247"/>
                      <a:pt x="1248" y="965"/>
                      <a:pt x="1248" y="624"/>
                    </a:cubicBezTo>
                    <a:cubicBezTo>
                      <a:pt x="1248" y="280"/>
                      <a:pt x="969" y="1"/>
                      <a:pt x="624" y="1"/>
                    </a:cubicBezTo>
                    <a:close/>
                  </a:path>
                </a:pathLst>
              </a:custGeom>
              <a:solidFill>
                <a:srgbClr val="322A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0" name="Google Shape;660;p28"/>
              <p:cNvCxnSpPr/>
              <p:nvPr/>
            </p:nvCxnSpPr>
            <p:spPr>
              <a:xfrm>
                <a:off x="5738102" y="3676100"/>
                <a:ext cx="0" cy="278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61" name="Google Shape;661;p28"/>
          <p:cNvSpPr txBox="1"/>
          <p:nvPr/>
        </p:nvSpPr>
        <p:spPr>
          <a:xfrm>
            <a:off x="4907075" y="3978275"/>
            <a:ext cx="1750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Nouns:{</a:t>
            </a: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entertainment,location,table</a:t>
            </a:r>
            <a:r>
              <a:rPr lang="es" sz="11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11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Adjectives: {</a:t>
            </a:r>
            <a:r>
              <a:rPr lang="es" sz="1050">
                <a:solidFill>
                  <a:schemeClr val="dk1"/>
                </a:solidFill>
                <a:highlight>
                  <a:srgbClr val="EA9999"/>
                </a:highlight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r>
              <a:rPr lang="es" sz="11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11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62" name="Google Shape;662;p28"/>
          <p:cNvSpPr txBox="1"/>
          <p:nvPr/>
        </p:nvSpPr>
        <p:spPr>
          <a:xfrm>
            <a:off x="3170005" y="3722855"/>
            <a:ext cx="1681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EA9999"/>
                </a:highlight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endParaRPr sz="1050">
              <a:solidFill>
                <a:schemeClr val="dk1"/>
              </a:solidFill>
              <a:highlight>
                <a:srgbClr val="EA999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table </a:t>
            </a:r>
            <a:endParaRPr sz="1050">
              <a:solidFill>
                <a:schemeClr val="dk1"/>
              </a:solidFill>
              <a:highlight>
                <a:srgbClr val="EA999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entertainment</a:t>
            </a:r>
            <a:endParaRPr sz="1050">
              <a:solidFill>
                <a:schemeClr val="dk1"/>
              </a:solidFill>
              <a:highlight>
                <a:srgbClr val="EA999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location </a:t>
            </a:r>
            <a:endParaRPr sz="1050">
              <a:solidFill>
                <a:schemeClr val="dk1"/>
              </a:solidFill>
              <a:highlight>
                <a:srgbClr val="EA999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63" name="Google Shape;663;p28"/>
          <p:cNvSpPr txBox="1"/>
          <p:nvPr>
            <p:ph type="ctrTitle"/>
          </p:nvPr>
        </p:nvSpPr>
        <p:spPr>
          <a:xfrm>
            <a:off x="590550" y="410775"/>
            <a:ext cx="9549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NLP PIPELINE</a:t>
            </a:r>
            <a:endParaRPr/>
          </a:p>
        </p:txBody>
      </p:sp>
      <p:sp>
        <p:nvSpPr>
          <p:cNvPr id="664" name="Google Shape;664;p28"/>
          <p:cNvSpPr txBox="1"/>
          <p:nvPr/>
        </p:nvSpPr>
        <p:spPr>
          <a:xfrm>
            <a:off x="3601625" y="533975"/>
            <a:ext cx="2397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s" sz="1050">
                <a:solidFill>
                  <a:schemeClr val="dk1"/>
                </a:solidFill>
                <a:highlight>
                  <a:srgbClr val="EA9999"/>
                </a:highlight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 to beat this </a:t>
            </a: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location </a:t>
            </a: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table </a:t>
            </a: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side </a:t>
            </a:r>
            <a:r>
              <a:rPr lang="es" sz="105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entertainment</a:t>
            </a: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..."</a:t>
            </a:r>
            <a:endParaRPr sz="11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65" name="Google Shape;665;p28"/>
          <p:cNvSpPr txBox="1"/>
          <p:nvPr/>
        </p:nvSpPr>
        <p:spPr>
          <a:xfrm>
            <a:off x="7454975" y="2389328"/>
            <a:ext cx="1710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Illustrated </a:t>
            </a:r>
            <a:endParaRPr b="1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rPr>
              <a:t>insights</a:t>
            </a:r>
            <a:endParaRPr b="1">
              <a:solidFill>
                <a:srgbClr val="43434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66" name="Google Shape;666;p28"/>
          <p:cNvSpPr txBox="1"/>
          <p:nvPr/>
        </p:nvSpPr>
        <p:spPr>
          <a:xfrm>
            <a:off x="4367084" y="1758251"/>
            <a:ext cx="866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2. IDENTIFICATION WITH </a:t>
            </a:r>
            <a:r>
              <a:rPr b="1"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LIME</a:t>
            </a:r>
            <a:endParaRPr b="1" sz="1100"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67" name="Google Shape;667;p28"/>
          <p:cNvSpPr txBox="1"/>
          <p:nvPr/>
        </p:nvSpPr>
        <p:spPr>
          <a:xfrm>
            <a:off x="3150653" y="1789000"/>
            <a:ext cx="866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1. </a:t>
            </a:r>
            <a:r>
              <a:rPr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SETUP</a:t>
            </a:r>
            <a:endParaRPr sz="1100"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68" name="Google Shape;668;p28"/>
          <p:cNvSpPr txBox="1"/>
          <p:nvPr/>
        </p:nvSpPr>
        <p:spPr>
          <a:xfrm>
            <a:off x="3577561" y="2952706"/>
            <a:ext cx="866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3. SELECTION</a:t>
            </a:r>
            <a:endParaRPr sz="1100"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69" name="Google Shape;669;p28"/>
          <p:cNvSpPr txBox="1"/>
          <p:nvPr/>
        </p:nvSpPr>
        <p:spPr>
          <a:xfrm>
            <a:off x="5306936" y="2929634"/>
            <a:ext cx="866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4. PROCESSING WITH NLTK </a:t>
            </a:r>
            <a:r>
              <a:rPr b="1"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TAGGING</a:t>
            </a:r>
            <a:endParaRPr b="1" sz="1100"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0" name="Google Shape;670;p28"/>
          <p:cNvSpPr txBox="1"/>
          <p:nvPr/>
        </p:nvSpPr>
        <p:spPr>
          <a:xfrm>
            <a:off x="5791289" y="1740930"/>
            <a:ext cx="866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rPr>
              <a:t>5. DISPLAY</a:t>
            </a:r>
            <a:endParaRPr sz="1100"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671" name="Google Shape;671;p28"/>
          <p:cNvPicPr preferRelativeResize="0"/>
          <p:nvPr/>
        </p:nvPicPr>
        <p:blipFill rotWithShape="1">
          <a:blip r:embed="rId3">
            <a:alphaModFix/>
          </a:blip>
          <a:srcRect b="31565" l="13017" r="9999" t="30507"/>
          <a:stretch/>
        </p:blipFill>
        <p:spPr>
          <a:xfrm>
            <a:off x="6500075" y="2411377"/>
            <a:ext cx="954901" cy="47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8"/>
          <p:cNvSpPr/>
          <p:nvPr/>
        </p:nvSpPr>
        <p:spPr>
          <a:xfrm>
            <a:off x="1490175" y="1956700"/>
            <a:ext cx="1629600" cy="918300"/>
          </a:xfrm>
          <a:prstGeom prst="roundRect">
            <a:avLst>
              <a:gd fmla="val 1634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3F3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“Hard to beat this location for table side entertainment…”</a:t>
            </a:r>
            <a:endParaRPr sz="11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1618150" y="2169150"/>
            <a:ext cx="1629600" cy="9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3F3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“Hard to beat this location for table side entertainment…”</a:t>
            </a:r>
            <a:endParaRPr sz="11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1770550" y="2418175"/>
            <a:ext cx="1629600" cy="91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3F3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“Hard to beat this location for table side entertainment…”</a:t>
            </a:r>
            <a:endParaRPr sz="1100">
              <a:solidFill>
                <a:schemeClr val="dk1"/>
              </a:solidFill>
              <a:highlight>
                <a:srgbClr val="F3F3F3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28"/>
          <p:cNvPicPr preferRelativeResize="0"/>
          <p:nvPr/>
        </p:nvPicPr>
        <p:blipFill rotWithShape="1">
          <a:blip r:embed="rId4">
            <a:alphaModFix/>
          </a:blip>
          <a:srcRect b="6286" l="0" r="0" t="7950"/>
          <a:stretch/>
        </p:blipFill>
        <p:spPr>
          <a:xfrm>
            <a:off x="6500075" y="2881792"/>
            <a:ext cx="954900" cy="818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9"/>
          <p:cNvSpPr txBox="1"/>
          <p:nvPr>
            <p:ph type="ctrTitle"/>
          </p:nvPr>
        </p:nvSpPr>
        <p:spPr>
          <a:xfrm>
            <a:off x="590550" y="410775"/>
            <a:ext cx="19593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 OPINION ABOUT FOOD</a:t>
            </a:r>
            <a:endParaRPr/>
          </a:p>
        </p:txBody>
      </p:sp>
      <p:pic>
        <p:nvPicPr>
          <p:cNvPr id="681" name="Google Shape;681;p29"/>
          <p:cNvPicPr preferRelativeResize="0"/>
          <p:nvPr/>
        </p:nvPicPr>
        <p:blipFill rotWithShape="1">
          <a:blip r:embed="rId3">
            <a:alphaModFix/>
          </a:blip>
          <a:srcRect b="31565" l="13017" r="9999" t="30507"/>
          <a:stretch/>
        </p:blipFill>
        <p:spPr>
          <a:xfrm>
            <a:off x="1714125" y="1411938"/>
            <a:ext cx="6396076" cy="315102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29"/>
          <p:cNvSpPr txBox="1"/>
          <p:nvPr/>
        </p:nvSpPr>
        <p:spPr>
          <a:xfrm>
            <a:off x="2127150" y="870700"/>
            <a:ext cx="2496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Stand out in Mon Ami Gabi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0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INSIGHTS FROM DATA</a:t>
            </a:r>
            <a:endParaRPr/>
          </a:p>
        </p:txBody>
      </p:sp>
      <p:pic>
        <p:nvPicPr>
          <p:cNvPr id="688" name="Google Shape;688;p30"/>
          <p:cNvPicPr preferRelativeResize="0"/>
          <p:nvPr/>
        </p:nvPicPr>
        <p:blipFill rotWithShape="1">
          <a:blip r:embed="rId3">
            <a:alphaModFix/>
          </a:blip>
          <a:srcRect b="6286" l="0" r="0" t="7950"/>
          <a:stretch/>
        </p:blipFill>
        <p:spPr>
          <a:xfrm>
            <a:off x="2680350" y="372525"/>
            <a:ext cx="5220175" cy="44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0"/>
          <p:cNvSpPr/>
          <p:nvPr/>
        </p:nvSpPr>
        <p:spPr>
          <a:xfrm>
            <a:off x="1332450" y="1080750"/>
            <a:ext cx="1189200" cy="140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Customers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like most in Mon Ami Gabi: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1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INSIGHTS FROM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31"/>
          <p:cNvPicPr preferRelativeResize="0"/>
          <p:nvPr/>
        </p:nvPicPr>
        <p:blipFill rotWithShape="1">
          <a:blip r:embed="rId3">
            <a:alphaModFix/>
          </a:blip>
          <a:srcRect b="6286" l="0" r="0" t="7950"/>
          <a:stretch/>
        </p:blipFill>
        <p:spPr>
          <a:xfrm>
            <a:off x="1346900" y="825675"/>
            <a:ext cx="4296274" cy="36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1"/>
          <p:cNvPicPr preferRelativeResize="0"/>
          <p:nvPr/>
        </p:nvPicPr>
        <p:blipFill rotWithShape="1">
          <a:blip r:embed="rId4">
            <a:alphaModFix/>
          </a:blip>
          <a:srcRect b="29259" l="11008" r="7024" t="29072"/>
          <a:stretch/>
        </p:blipFill>
        <p:spPr>
          <a:xfrm>
            <a:off x="5398825" y="2549775"/>
            <a:ext cx="3505500" cy="178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7" name="Google Shape;697;p31"/>
          <p:cNvCxnSpPr/>
          <p:nvPr/>
        </p:nvCxnSpPr>
        <p:spPr>
          <a:xfrm flipH="1" rot="10800000">
            <a:off x="2648675" y="2626600"/>
            <a:ext cx="2813700" cy="10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31"/>
          <p:cNvCxnSpPr/>
          <p:nvPr/>
        </p:nvCxnSpPr>
        <p:spPr>
          <a:xfrm>
            <a:off x="2626700" y="3725750"/>
            <a:ext cx="28245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2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RECOMMENDATIONS</a:t>
            </a:r>
            <a:endParaRPr/>
          </a:p>
        </p:txBody>
      </p:sp>
      <p:sp>
        <p:nvSpPr>
          <p:cNvPr id="704" name="Google Shape;704;p32"/>
          <p:cNvSpPr txBox="1"/>
          <p:nvPr>
            <p:ph idx="1" type="subTitle"/>
          </p:nvPr>
        </p:nvSpPr>
        <p:spPr>
          <a:xfrm>
            <a:off x="1758100" y="3862325"/>
            <a:ext cx="174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Digital Marketing: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→ table with a </a:t>
            </a:r>
            <a:r>
              <a:rPr b="1" lang="es" sz="1100"/>
              <a:t>view to the patio</a:t>
            </a:r>
            <a:r>
              <a:rPr lang="es" sz="1100"/>
              <a:t> and </a:t>
            </a:r>
            <a:r>
              <a:rPr b="1" lang="es" sz="1100"/>
              <a:t>water fountain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→ special attention to </a:t>
            </a:r>
            <a:r>
              <a:rPr b="1" lang="es" sz="1100"/>
              <a:t>service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2"/>
          <p:cNvSpPr txBox="1"/>
          <p:nvPr>
            <p:ph idx="2" type="subTitle"/>
          </p:nvPr>
        </p:nvSpPr>
        <p:spPr>
          <a:xfrm>
            <a:off x="3817700" y="3862325"/>
            <a:ext cx="18252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Invite influencers: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→ to breakfast: mention our fresh bread;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→ to lunch or dinner: mention steak (</a:t>
            </a:r>
            <a:r>
              <a:rPr b="1" lang="es" sz="1100"/>
              <a:t>improve our steak!</a:t>
            </a:r>
            <a:r>
              <a:rPr lang="es" sz="1100"/>
              <a:t>);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6" name="Google Shape;706;p32"/>
          <p:cNvSpPr txBox="1"/>
          <p:nvPr>
            <p:ph idx="3" type="subTitle"/>
          </p:nvPr>
        </p:nvSpPr>
        <p:spPr>
          <a:xfrm>
            <a:off x="5937275" y="3786125"/>
            <a:ext cx="16857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→ Create a Menu with </a:t>
            </a:r>
            <a:r>
              <a:rPr b="1" lang="es" sz="1100"/>
              <a:t>onion soup</a:t>
            </a:r>
            <a:r>
              <a:rPr lang="es" sz="1100"/>
              <a:t> and </a:t>
            </a:r>
            <a:r>
              <a:rPr b="1" lang="es" sz="1100"/>
              <a:t>steak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707" name="Google Shape;707;p32"/>
          <p:cNvSpPr txBox="1"/>
          <p:nvPr>
            <p:ph idx="4" type="subTitle"/>
          </p:nvPr>
        </p:nvSpPr>
        <p:spPr>
          <a:xfrm>
            <a:off x="1758100" y="1278500"/>
            <a:ext cx="17457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Marketing</a:t>
            </a:r>
            <a:endParaRPr/>
          </a:p>
        </p:txBody>
      </p:sp>
      <p:sp>
        <p:nvSpPr>
          <p:cNvPr id="708" name="Google Shape;708;p32"/>
          <p:cNvSpPr txBox="1"/>
          <p:nvPr>
            <p:ph idx="5" type="subTitle"/>
          </p:nvPr>
        </p:nvSpPr>
        <p:spPr>
          <a:xfrm>
            <a:off x="3877700" y="1278500"/>
            <a:ext cx="16857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Influencers</a:t>
            </a:r>
            <a:endParaRPr/>
          </a:p>
        </p:txBody>
      </p:sp>
      <p:sp>
        <p:nvSpPr>
          <p:cNvPr id="709" name="Google Shape;709;p32"/>
          <p:cNvSpPr txBox="1"/>
          <p:nvPr>
            <p:ph idx="6" type="subTitle"/>
          </p:nvPr>
        </p:nvSpPr>
        <p:spPr>
          <a:xfrm>
            <a:off x="5937275" y="1278500"/>
            <a:ext cx="17457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Retain Customers</a:t>
            </a:r>
            <a:endParaRPr/>
          </a:p>
        </p:txBody>
      </p:sp>
      <p:pic>
        <p:nvPicPr>
          <p:cNvPr id="710" name="Google Shape;7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475" y="2031575"/>
            <a:ext cx="1602150" cy="16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2"/>
          <p:cNvPicPr preferRelativeResize="0"/>
          <p:nvPr/>
        </p:nvPicPr>
        <p:blipFill rotWithShape="1">
          <a:blip r:embed="rId4">
            <a:alphaModFix/>
          </a:blip>
          <a:srcRect b="0" l="23517" r="20393" t="0"/>
          <a:stretch/>
        </p:blipFill>
        <p:spPr>
          <a:xfrm>
            <a:off x="1788100" y="1716933"/>
            <a:ext cx="1685699" cy="188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475" y="1899075"/>
            <a:ext cx="1525300" cy="1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3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ALTERNATIVES</a:t>
            </a:r>
            <a:endParaRPr/>
          </a:p>
        </p:txBody>
      </p:sp>
      <p:grpSp>
        <p:nvGrpSpPr>
          <p:cNvPr id="718" name="Google Shape;718;p33"/>
          <p:cNvGrpSpPr/>
          <p:nvPr/>
        </p:nvGrpSpPr>
        <p:grpSpPr>
          <a:xfrm>
            <a:off x="1844044" y="1949942"/>
            <a:ext cx="5907246" cy="2882920"/>
            <a:chOff x="5793258" y="2247269"/>
            <a:chExt cx="1174123" cy="629486"/>
          </a:xfrm>
        </p:grpSpPr>
        <p:sp>
          <p:nvSpPr>
            <p:cNvPr id="719" name="Google Shape;719;p33"/>
            <p:cNvSpPr/>
            <p:nvPr/>
          </p:nvSpPr>
          <p:spPr>
            <a:xfrm>
              <a:off x="5793258" y="2247269"/>
              <a:ext cx="243201" cy="268539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Further </a:t>
              </a:r>
              <a:r>
                <a:rPr b="1"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explore </a:t>
              </a:r>
              <a:r>
                <a:rPr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the </a:t>
              </a:r>
              <a:r>
                <a:rPr b="1"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database</a:t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6248567" y="2247269"/>
              <a:ext cx="242584" cy="268539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Improve our </a:t>
              </a:r>
              <a:r>
                <a:rPr b="1"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NLP classifier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6016775" y="2608216"/>
              <a:ext cx="243253" cy="268539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Implement </a:t>
              </a:r>
              <a:r>
                <a:rPr b="1"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topic extraction</a:t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6446722" y="2608215"/>
              <a:ext cx="298767" cy="268539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Inconsolata"/>
                  <a:ea typeface="Inconsolata"/>
                  <a:cs typeface="Inconsolata"/>
                  <a:sym typeface="Inconsolata"/>
                </a:rPr>
                <a:t>Improve </a:t>
              </a:r>
              <a:r>
                <a:rPr b="1" lang="es">
                  <a:latin typeface="Inconsolata"/>
                  <a:ea typeface="Inconsolata"/>
                  <a:cs typeface="Inconsolata"/>
                  <a:sym typeface="Inconsolata"/>
                </a:rPr>
                <a:t>computational infrastructure</a:t>
              </a:r>
              <a:endParaRPr b="1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6689601" y="2247271"/>
              <a:ext cx="277780" cy="268539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Try </a:t>
              </a:r>
              <a:r>
                <a:rPr b="1"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Shap </a:t>
              </a:r>
              <a:r>
                <a:rPr lang="es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explicability method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5808471" y="2556590"/>
              <a:ext cx="1158906" cy="10844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5876210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6104815" y="2539912"/>
              <a:ext cx="58950" cy="50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6333420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6562642" y="2539912"/>
              <a:ext cx="58333" cy="50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6799521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34"/>
          <p:cNvGrpSpPr/>
          <p:nvPr/>
        </p:nvGrpSpPr>
        <p:grpSpPr>
          <a:xfrm flipH="1">
            <a:off x="3186850" y="83896"/>
            <a:ext cx="2219245" cy="288063"/>
            <a:chOff x="3906325" y="2716500"/>
            <a:chExt cx="3677900" cy="477400"/>
          </a:xfrm>
        </p:grpSpPr>
        <p:sp>
          <p:nvSpPr>
            <p:cNvPr id="735" name="Google Shape;735;p34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34"/>
          <p:cNvSpPr txBox="1"/>
          <p:nvPr>
            <p:ph type="ctrTitle"/>
          </p:nvPr>
        </p:nvSpPr>
        <p:spPr>
          <a:xfrm flipH="1">
            <a:off x="1102475" y="2156300"/>
            <a:ext cx="2923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Fjalla One"/>
                <a:ea typeface="Fjalla One"/>
                <a:cs typeface="Fjalla One"/>
                <a:sym typeface="Fjalla One"/>
              </a:rPr>
              <a:t>THANKS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761" name="Google Shape;761;p34"/>
          <p:cNvSpPr txBox="1"/>
          <p:nvPr>
            <p:ph idx="1" type="subTitle"/>
          </p:nvPr>
        </p:nvSpPr>
        <p:spPr>
          <a:xfrm flipH="1">
            <a:off x="1102600" y="3292400"/>
            <a:ext cx="2543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latin typeface="Inconsolata"/>
                <a:ea typeface="Inconsolata"/>
                <a:cs typeface="Inconsolata"/>
                <a:sym typeface="Inconsolata"/>
              </a:rPr>
              <a:t>Does anyone have any questions?</a:t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762" name="Google Shape;762;p34"/>
          <p:cNvCxnSpPr/>
          <p:nvPr/>
        </p:nvCxnSpPr>
        <p:spPr>
          <a:xfrm>
            <a:off x="1270050" y="2156166"/>
            <a:ext cx="391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34"/>
          <p:cNvSpPr txBox="1"/>
          <p:nvPr>
            <p:ph idx="1" type="subTitle"/>
          </p:nvPr>
        </p:nvSpPr>
        <p:spPr>
          <a:xfrm flipH="1">
            <a:off x="6324200" y="4896600"/>
            <a:ext cx="2543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latin typeface="Inconsolata"/>
                <a:ea typeface="Inconsolata"/>
                <a:cs typeface="Inconsolata"/>
                <a:sym typeface="Inconsolata"/>
              </a:rPr>
              <a:t>powered by slidesgo</a:t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64" name="Google Shape;764;p34"/>
          <p:cNvSpPr txBox="1"/>
          <p:nvPr>
            <p:ph type="ctrTitle"/>
          </p:nvPr>
        </p:nvSpPr>
        <p:spPr>
          <a:xfrm flipH="1">
            <a:off x="3939275" y="1680250"/>
            <a:ext cx="16653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TEAM TWO</a:t>
            </a:r>
            <a:endParaRPr sz="2400"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765" name="Google Shape;765;p34"/>
          <p:cNvPicPr preferRelativeResize="0"/>
          <p:nvPr/>
        </p:nvPicPr>
        <p:blipFill rotWithShape="1">
          <a:blip r:embed="rId3">
            <a:alphaModFix/>
          </a:blip>
          <a:srcRect b="2093" l="1737" r="1737" t="2322"/>
          <a:stretch/>
        </p:blipFill>
        <p:spPr>
          <a:xfrm>
            <a:off x="7474978" y="2156300"/>
            <a:ext cx="1331248" cy="13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34"/>
          <p:cNvSpPr txBox="1"/>
          <p:nvPr/>
        </p:nvSpPr>
        <p:spPr>
          <a:xfrm>
            <a:off x="6373600" y="3467525"/>
            <a:ext cx="2508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“Slackathon” 2020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8"/>
          <p:cNvSpPr txBox="1"/>
          <p:nvPr>
            <p:ph idx="3" type="ctrTitle"/>
          </p:nvPr>
        </p:nvSpPr>
        <p:spPr>
          <a:xfrm>
            <a:off x="590550" y="410775"/>
            <a:ext cx="12546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474" name="Google Shape;474;p18"/>
          <p:cNvSpPr txBox="1"/>
          <p:nvPr>
            <p:ph type="title"/>
          </p:nvPr>
        </p:nvSpPr>
        <p:spPr>
          <a:xfrm>
            <a:off x="541699" y="13676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475" name="Google Shape;475;p18"/>
          <p:cNvSpPr txBox="1"/>
          <p:nvPr>
            <p:ph idx="2" type="ctrTitle"/>
          </p:nvPr>
        </p:nvSpPr>
        <p:spPr>
          <a:xfrm>
            <a:off x="1650049" y="14001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 ORGANIZATION &amp; TOOLS</a:t>
            </a:r>
            <a:endParaRPr/>
          </a:p>
        </p:txBody>
      </p:sp>
      <p:sp>
        <p:nvSpPr>
          <p:cNvPr id="476" name="Google Shape;476;p18"/>
          <p:cNvSpPr txBox="1"/>
          <p:nvPr>
            <p:ph idx="4" type="title"/>
          </p:nvPr>
        </p:nvSpPr>
        <p:spPr>
          <a:xfrm>
            <a:off x="541699" y="33869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477" name="Google Shape;477;p18"/>
          <p:cNvSpPr txBox="1"/>
          <p:nvPr>
            <p:ph idx="5" type="ctrTitle"/>
          </p:nvPr>
        </p:nvSpPr>
        <p:spPr>
          <a:xfrm>
            <a:off x="1650049" y="34194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KAGGLE COMPETITION</a:t>
            </a:r>
            <a:endParaRPr/>
          </a:p>
        </p:txBody>
      </p:sp>
      <p:sp>
        <p:nvSpPr>
          <p:cNvPr id="478" name="Google Shape;478;p18"/>
          <p:cNvSpPr txBox="1"/>
          <p:nvPr>
            <p:ph idx="7" type="title"/>
          </p:nvPr>
        </p:nvSpPr>
        <p:spPr>
          <a:xfrm>
            <a:off x="4635299" y="13676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479" name="Google Shape;479;p18"/>
          <p:cNvSpPr txBox="1"/>
          <p:nvPr>
            <p:ph idx="8" type="ctrTitle"/>
          </p:nvPr>
        </p:nvSpPr>
        <p:spPr>
          <a:xfrm>
            <a:off x="5743649" y="14001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REVIEW</a:t>
            </a:r>
            <a:r>
              <a:rPr lang="es"/>
              <a:t> ANALYSIS</a:t>
            </a:r>
            <a:endParaRPr/>
          </a:p>
        </p:txBody>
      </p:sp>
      <p:sp>
        <p:nvSpPr>
          <p:cNvPr id="480" name="Google Shape;480;p18"/>
          <p:cNvSpPr txBox="1"/>
          <p:nvPr>
            <p:ph idx="13" type="title"/>
          </p:nvPr>
        </p:nvSpPr>
        <p:spPr>
          <a:xfrm>
            <a:off x="4635299" y="3386900"/>
            <a:ext cx="4468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481" name="Google Shape;481;p18"/>
          <p:cNvSpPr txBox="1"/>
          <p:nvPr>
            <p:ph idx="14" type="ctrTitle"/>
          </p:nvPr>
        </p:nvSpPr>
        <p:spPr>
          <a:xfrm>
            <a:off x="5743649" y="34194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MARKETING STRATEGY &amp; </a:t>
            </a:r>
            <a:r>
              <a:rPr lang="es"/>
              <a:t>RECOMMENDATIONS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9"/>
          <p:cNvSpPr txBox="1"/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ORGANIZATION &amp; TOOLS</a:t>
            </a:r>
            <a:endParaRPr/>
          </a:p>
        </p:txBody>
      </p:sp>
      <p:grpSp>
        <p:nvGrpSpPr>
          <p:cNvPr id="487" name="Google Shape;487;p19"/>
          <p:cNvGrpSpPr/>
          <p:nvPr/>
        </p:nvGrpSpPr>
        <p:grpSpPr>
          <a:xfrm>
            <a:off x="5259174" y="3827896"/>
            <a:ext cx="2219245" cy="288063"/>
            <a:chOff x="3906325" y="2716500"/>
            <a:chExt cx="3677900" cy="477400"/>
          </a:xfrm>
        </p:grpSpPr>
        <p:sp>
          <p:nvSpPr>
            <p:cNvPr id="488" name="Google Shape;488;p19"/>
            <p:cNvSpPr/>
            <p:nvPr/>
          </p:nvSpPr>
          <p:spPr>
            <a:xfrm>
              <a:off x="3906325" y="2716500"/>
              <a:ext cx="268226" cy="267657"/>
            </a:xfrm>
            <a:custGeom>
              <a:rect b="b" l="l" r="r" t="t"/>
              <a:pathLst>
                <a:path extrusionOk="0" h="1881" w="1885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3906325" y="2716500"/>
              <a:ext cx="432150" cy="431581"/>
            </a:xfrm>
            <a:custGeom>
              <a:rect b="b" l="l" r="r" t="t"/>
              <a:pathLst>
                <a:path extrusionOk="0" h="3033" w="3037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3980034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414395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43078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447180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4635303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4799226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4963008" y="2716500"/>
              <a:ext cx="521938" cy="477400"/>
            </a:xfrm>
            <a:custGeom>
              <a:rect b="b" l="l" r="r" t="t"/>
              <a:pathLst>
                <a:path extrusionOk="0" h="3355" w="3668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512693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5290429" y="2716500"/>
              <a:ext cx="522223" cy="477400"/>
            </a:xfrm>
            <a:custGeom>
              <a:rect b="b" l="l" r="r" t="t"/>
              <a:pathLst>
                <a:path extrusionOk="0" h="3355" w="367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545435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561827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578220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5945982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6109479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6273403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6437327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6601251" y="2716500"/>
              <a:ext cx="521653" cy="477400"/>
            </a:xfrm>
            <a:custGeom>
              <a:rect b="b" l="l" r="r" t="t"/>
              <a:pathLst>
                <a:path extrusionOk="0" h="3355" w="3666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6764463" y="2716500"/>
              <a:ext cx="522365" cy="477400"/>
            </a:xfrm>
            <a:custGeom>
              <a:rect b="b" l="l" r="r" t="t"/>
              <a:pathLst>
                <a:path extrusionOk="0" h="3355" w="3671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6928387" y="2716500"/>
              <a:ext cx="521796" cy="477400"/>
            </a:xfrm>
            <a:custGeom>
              <a:rect b="b" l="l" r="r" t="t"/>
              <a:pathLst>
                <a:path extrusionOk="0" h="3355" w="3667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7092311" y="2716500"/>
              <a:ext cx="491914" cy="477400"/>
            </a:xfrm>
            <a:custGeom>
              <a:rect b="b" l="l" r="r" t="t"/>
              <a:pathLst>
                <a:path extrusionOk="0" h="3355" w="3457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7256235" y="2865910"/>
              <a:ext cx="327990" cy="327990"/>
            </a:xfrm>
            <a:custGeom>
              <a:rect b="b" l="l" r="r" t="t"/>
              <a:pathLst>
                <a:path extrusionOk="0" h="2305" w="2305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7419590" y="3029834"/>
              <a:ext cx="164635" cy="164066"/>
            </a:xfrm>
            <a:custGeom>
              <a:rect b="b" l="l" r="r" t="t"/>
              <a:pathLst>
                <a:path extrusionOk="0" h="1153" w="1157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7583514" y="3193758"/>
              <a:ext cx="711" cy="142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19"/>
          <p:cNvPicPr preferRelativeResize="0"/>
          <p:nvPr/>
        </p:nvPicPr>
        <p:blipFill rotWithShape="1">
          <a:blip r:embed="rId3">
            <a:alphaModFix/>
          </a:blip>
          <a:srcRect b="15204" l="0" r="45825" t="14664"/>
          <a:stretch/>
        </p:blipFill>
        <p:spPr>
          <a:xfrm>
            <a:off x="861925" y="2841100"/>
            <a:ext cx="4953600" cy="19674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514" name="Google Shape;514;p19"/>
          <p:cNvPicPr preferRelativeResize="0"/>
          <p:nvPr/>
        </p:nvPicPr>
        <p:blipFill rotWithShape="1">
          <a:blip r:embed="rId4">
            <a:alphaModFix/>
          </a:blip>
          <a:srcRect b="16155" l="31534" r="32004" t="14390"/>
          <a:stretch/>
        </p:blipFill>
        <p:spPr>
          <a:xfrm>
            <a:off x="7573200" y="3762275"/>
            <a:ext cx="427599" cy="42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175" y="4380950"/>
            <a:ext cx="427599" cy="42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7000" y="4418498"/>
            <a:ext cx="654849" cy="3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6225" y="4267322"/>
            <a:ext cx="654850" cy="6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476" y="4346921"/>
            <a:ext cx="427599" cy="49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1350" y="796725"/>
            <a:ext cx="427599" cy="4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1138" y="1681125"/>
            <a:ext cx="288029" cy="2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75618" y="3758125"/>
            <a:ext cx="1047183" cy="4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9"/>
          <p:cNvSpPr txBox="1"/>
          <p:nvPr/>
        </p:nvSpPr>
        <p:spPr>
          <a:xfrm>
            <a:off x="5395075" y="796725"/>
            <a:ext cx="3666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72hr video call: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	technical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support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all day long :),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	align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goals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and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deliverables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Resources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and tools in cloud: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	fast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sharing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results and progress,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	working in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parallel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	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3" name="Google Shape;523;p19"/>
          <p:cNvSpPr txBox="1"/>
          <p:nvPr/>
        </p:nvSpPr>
        <p:spPr>
          <a:xfrm>
            <a:off x="4700625" y="165475"/>
            <a:ext cx="4360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Challenge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: ensure that every member is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in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phase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24" name="Google Shape;52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30196" y="3251074"/>
            <a:ext cx="495628" cy="4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"/>
          <p:cNvSpPr/>
          <p:nvPr/>
        </p:nvSpPr>
        <p:spPr>
          <a:xfrm>
            <a:off x="2149825" y="2023988"/>
            <a:ext cx="673500" cy="6735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"/>
          <p:cNvSpPr/>
          <p:nvPr/>
        </p:nvSpPr>
        <p:spPr>
          <a:xfrm>
            <a:off x="4421025" y="2023988"/>
            <a:ext cx="673500" cy="6735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6708075" y="2023988"/>
            <a:ext cx="673500" cy="6735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"/>
          <p:cNvSpPr txBox="1"/>
          <p:nvPr>
            <p:ph idx="1" type="subTitle"/>
          </p:nvPr>
        </p:nvSpPr>
        <p:spPr>
          <a:xfrm>
            <a:off x="1545925" y="3547000"/>
            <a:ext cx="18813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Lower case letters</a:t>
            </a:r>
            <a:endParaRPr/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Punctuation</a:t>
            </a:r>
            <a:endParaRPr/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Tokenization</a:t>
            </a:r>
            <a:endParaRPr/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English stop words</a:t>
            </a:r>
            <a:endParaRPr/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1-char words</a:t>
            </a:r>
            <a:endParaRPr/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Lemmatizer</a:t>
            </a:r>
            <a:endParaRPr/>
          </a:p>
        </p:txBody>
      </p:sp>
      <p:sp>
        <p:nvSpPr>
          <p:cNvPr id="533" name="Google Shape;533;p20"/>
          <p:cNvSpPr txBox="1"/>
          <p:nvPr>
            <p:ph idx="3" type="subTitle"/>
          </p:nvPr>
        </p:nvSpPr>
        <p:spPr>
          <a:xfrm>
            <a:off x="6088325" y="3547000"/>
            <a:ext cx="18813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Deploy the </a:t>
            </a:r>
            <a:r>
              <a:rPr b="1" lang="es"/>
              <a:t>best sentiment analysis model</a:t>
            </a:r>
            <a:endParaRPr/>
          </a:p>
        </p:txBody>
      </p:sp>
      <p:sp>
        <p:nvSpPr>
          <p:cNvPr id="534" name="Google Shape;534;p20"/>
          <p:cNvSpPr txBox="1"/>
          <p:nvPr>
            <p:ph idx="4" type="subTitle"/>
          </p:nvPr>
        </p:nvSpPr>
        <p:spPr>
          <a:xfrm>
            <a:off x="1545926" y="2434600"/>
            <a:ext cx="18813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TEXT CLEANING</a:t>
            </a:r>
            <a:endParaRPr/>
          </a:p>
        </p:txBody>
      </p:sp>
      <p:sp>
        <p:nvSpPr>
          <p:cNvPr id="535" name="Google Shape;535;p20"/>
          <p:cNvSpPr txBox="1"/>
          <p:nvPr>
            <p:ph idx="5" type="subTitle"/>
          </p:nvPr>
        </p:nvSpPr>
        <p:spPr>
          <a:xfrm>
            <a:off x="3825059" y="2434600"/>
            <a:ext cx="18813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NATURAL LANGUAGE PROCESSING</a:t>
            </a:r>
            <a:endParaRPr/>
          </a:p>
        </p:txBody>
      </p:sp>
      <p:sp>
        <p:nvSpPr>
          <p:cNvPr id="536" name="Google Shape;536;p20"/>
          <p:cNvSpPr txBox="1"/>
          <p:nvPr>
            <p:ph idx="6" type="subTitle"/>
          </p:nvPr>
        </p:nvSpPr>
        <p:spPr>
          <a:xfrm>
            <a:off x="6088325" y="2434600"/>
            <a:ext cx="18813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JOINING IT ALL TOGETHER </a:t>
            </a:r>
            <a:endParaRPr/>
          </a:p>
        </p:txBody>
      </p:sp>
      <p:sp>
        <p:nvSpPr>
          <p:cNvPr id="537" name="Google Shape;537;p20"/>
          <p:cNvSpPr txBox="1"/>
          <p:nvPr>
            <p:ph type="ctrTitle"/>
          </p:nvPr>
        </p:nvSpPr>
        <p:spPr>
          <a:xfrm>
            <a:off x="590550" y="410775"/>
            <a:ext cx="18813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KAGGLE COMPETITION</a:t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>
            <a:off x="6798700" y="2228463"/>
            <a:ext cx="492256" cy="277324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39" name="Google Shape;539;p20"/>
          <p:cNvSpPr txBox="1"/>
          <p:nvPr/>
        </p:nvSpPr>
        <p:spPr>
          <a:xfrm>
            <a:off x="2149825" y="2030375"/>
            <a:ext cx="673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b="1" sz="3600">
              <a:solidFill>
                <a:srgbClr val="123D6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0" name="Google Shape;540;p20"/>
          <p:cNvSpPr txBox="1"/>
          <p:nvPr/>
        </p:nvSpPr>
        <p:spPr>
          <a:xfrm>
            <a:off x="4421025" y="2030375"/>
            <a:ext cx="673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23D60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b="1" sz="3600">
              <a:solidFill>
                <a:srgbClr val="123D6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1" name="Google Shape;541;p20"/>
          <p:cNvSpPr txBox="1"/>
          <p:nvPr/>
        </p:nvSpPr>
        <p:spPr>
          <a:xfrm>
            <a:off x="3910125" y="4832100"/>
            <a:ext cx="5043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3"/>
              </a:rPr>
              <a:t>https://www.kaggle.com/c/restaurants-ratings-prediction/overview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42" name="Google Shape;542;p20"/>
          <p:cNvPicPr preferRelativeResize="0"/>
          <p:nvPr/>
        </p:nvPicPr>
        <p:blipFill rotWithShape="1">
          <a:blip r:embed="rId4">
            <a:alphaModFix/>
          </a:blip>
          <a:srcRect b="7191" l="2486" r="3343" t="8597"/>
          <a:stretch/>
        </p:blipFill>
        <p:spPr>
          <a:xfrm>
            <a:off x="3314938" y="410775"/>
            <a:ext cx="5605625" cy="1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0"/>
          <p:cNvSpPr txBox="1"/>
          <p:nvPr>
            <p:ph idx="1" type="subTitle"/>
          </p:nvPr>
        </p:nvSpPr>
        <p:spPr>
          <a:xfrm>
            <a:off x="3746675" y="3547000"/>
            <a:ext cx="20115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TFidf scikit-learn</a:t>
            </a:r>
            <a:endParaRPr/>
          </a:p>
          <a:p>
            <a:pPr indent="-298450" lvl="1" marL="630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Ngram</a:t>
            </a:r>
            <a:endParaRPr/>
          </a:p>
          <a:p>
            <a:pPr indent="-298450" lvl="1" marL="630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Max_features</a:t>
            </a:r>
            <a:endParaRPr/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Logistic Regression</a:t>
            </a:r>
            <a:endParaRPr/>
          </a:p>
          <a:p>
            <a:pPr indent="-298450" lvl="1" marL="630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 = 10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 txBox="1"/>
          <p:nvPr>
            <p:ph type="ctrTitle"/>
          </p:nvPr>
        </p:nvSpPr>
        <p:spPr>
          <a:xfrm>
            <a:off x="590550" y="410775"/>
            <a:ext cx="18813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KAGGLE COMPETITION</a:t>
            </a:r>
            <a:endParaRPr/>
          </a:p>
        </p:txBody>
      </p:sp>
      <p:sp>
        <p:nvSpPr>
          <p:cNvPr id="549" name="Google Shape;549;p21"/>
          <p:cNvSpPr/>
          <p:nvPr/>
        </p:nvSpPr>
        <p:spPr>
          <a:xfrm>
            <a:off x="1376300" y="1205500"/>
            <a:ext cx="2589000" cy="77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Model F1 Score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: 95%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0" name="Google Shape;550;p21"/>
          <p:cNvSpPr/>
          <p:nvPr/>
        </p:nvSpPr>
        <p:spPr>
          <a:xfrm>
            <a:off x="1376300" y="2104800"/>
            <a:ext cx="4326900" cy="143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Trial &amp; Error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: improve the review based model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→ Feature Engineering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  → location note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lang="es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→ user experience (second part too)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→ user popularity (second part too)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→ New architectures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1" name="Google Shape;551;p21"/>
          <p:cNvSpPr/>
          <p:nvPr/>
        </p:nvSpPr>
        <p:spPr>
          <a:xfrm>
            <a:off x="1376300" y="3665825"/>
            <a:ext cx="6605400" cy="115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What Could have been done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→ Better data cleaning (different languages, links, ...)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→ A more rigorous tuning of parameters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→ Classification in word classes (we did for part 2)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2"/>
          <p:cNvSpPr txBox="1"/>
          <p:nvPr>
            <p:ph type="ctrTitle"/>
          </p:nvPr>
        </p:nvSpPr>
        <p:spPr>
          <a:xfrm>
            <a:off x="3381175" y="2234767"/>
            <a:ext cx="47001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 Ami Gabi</a:t>
            </a:r>
            <a:endParaRPr/>
          </a:p>
        </p:txBody>
      </p:sp>
      <p:sp>
        <p:nvSpPr>
          <p:cNvPr id="557" name="Google Shape;557;p22"/>
          <p:cNvSpPr txBox="1"/>
          <p:nvPr>
            <p:ph idx="1" type="subTitle"/>
          </p:nvPr>
        </p:nvSpPr>
        <p:spPr>
          <a:xfrm>
            <a:off x="6305475" y="422950"/>
            <a:ext cx="22194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Review</a:t>
            </a:r>
            <a:r>
              <a:rPr lang="es"/>
              <a:t> Analysis, Marketing Strategy &amp; Recommendations</a:t>
            </a:r>
            <a:endParaRPr/>
          </a:p>
        </p:txBody>
      </p:sp>
      <p:pic>
        <p:nvPicPr>
          <p:cNvPr id="558" name="Google Shape;558;p22"/>
          <p:cNvPicPr preferRelativeResize="0"/>
          <p:nvPr/>
        </p:nvPicPr>
        <p:blipFill rotWithShape="1">
          <a:blip r:embed="rId3">
            <a:alphaModFix/>
          </a:blip>
          <a:srcRect b="0" l="23517" r="20393" t="0"/>
          <a:stretch/>
        </p:blipFill>
        <p:spPr>
          <a:xfrm>
            <a:off x="381925" y="643775"/>
            <a:ext cx="3439850" cy="38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3"/>
          <p:cNvSpPr txBox="1"/>
          <p:nvPr>
            <p:ph type="ctrTitle"/>
          </p:nvPr>
        </p:nvSpPr>
        <p:spPr>
          <a:xfrm>
            <a:off x="590550" y="410775"/>
            <a:ext cx="11394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SOLUTION</a:t>
            </a:r>
            <a:endParaRPr/>
          </a:p>
        </p:txBody>
      </p:sp>
      <p:sp>
        <p:nvSpPr>
          <p:cNvPr id="564" name="Google Shape;564;p23"/>
          <p:cNvSpPr txBox="1"/>
          <p:nvPr>
            <p:ph idx="1" type="subTitle"/>
          </p:nvPr>
        </p:nvSpPr>
        <p:spPr>
          <a:xfrm>
            <a:off x="1643650" y="2116350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Major players</a:t>
            </a:r>
            <a:r>
              <a:rPr lang="es"/>
              <a:t> in Vegas restaurant 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3"/>
          <p:cNvSpPr txBox="1"/>
          <p:nvPr>
            <p:ph idx="2" type="subTitle"/>
          </p:nvPr>
        </p:nvSpPr>
        <p:spPr>
          <a:xfrm>
            <a:off x="3914913" y="2116350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Customers’ reviews </a:t>
            </a:r>
            <a:r>
              <a:rPr lang="es"/>
              <a:t>evaluation</a:t>
            </a:r>
            <a:endParaRPr/>
          </a:p>
        </p:txBody>
      </p:sp>
      <p:sp>
        <p:nvSpPr>
          <p:cNvPr id="566" name="Google Shape;566;p23"/>
          <p:cNvSpPr txBox="1"/>
          <p:nvPr>
            <p:ph idx="3" type="subTitle"/>
          </p:nvPr>
        </p:nvSpPr>
        <p:spPr>
          <a:xfrm>
            <a:off x="6186200" y="2116350"/>
            <a:ext cx="16857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Draft</a:t>
            </a:r>
            <a:r>
              <a:rPr lang="es"/>
              <a:t> a </a:t>
            </a:r>
            <a:r>
              <a:rPr lang="es"/>
              <a:t>business plan </a:t>
            </a:r>
            <a:r>
              <a:rPr b="1" lang="es"/>
              <a:t>strategy</a:t>
            </a:r>
            <a:endParaRPr b="1"/>
          </a:p>
        </p:txBody>
      </p:sp>
      <p:sp>
        <p:nvSpPr>
          <p:cNvPr id="567" name="Google Shape;567;p23"/>
          <p:cNvSpPr txBox="1"/>
          <p:nvPr>
            <p:ph idx="4" type="subTitle"/>
          </p:nvPr>
        </p:nvSpPr>
        <p:spPr>
          <a:xfrm>
            <a:off x="1643725" y="3234750"/>
            <a:ext cx="16857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ANALYSIS</a:t>
            </a:r>
            <a:endParaRPr/>
          </a:p>
        </p:txBody>
      </p:sp>
      <p:sp>
        <p:nvSpPr>
          <p:cNvPr id="568" name="Google Shape;568;p23"/>
          <p:cNvSpPr txBox="1"/>
          <p:nvPr>
            <p:ph idx="5" type="subTitle"/>
          </p:nvPr>
        </p:nvSpPr>
        <p:spPr>
          <a:xfrm>
            <a:off x="3922850" y="3234725"/>
            <a:ext cx="16857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CUSTOMERS</a:t>
            </a:r>
            <a:r>
              <a:rPr lang="es"/>
              <a:t> ANALYSIS </a:t>
            </a:r>
            <a:endParaRPr/>
          </a:p>
        </p:txBody>
      </p:sp>
      <p:sp>
        <p:nvSpPr>
          <p:cNvPr id="569" name="Google Shape;569;p23"/>
          <p:cNvSpPr txBox="1"/>
          <p:nvPr>
            <p:ph idx="6" type="subTitle"/>
          </p:nvPr>
        </p:nvSpPr>
        <p:spPr>
          <a:xfrm>
            <a:off x="6186125" y="3234725"/>
            <a:ext cx="16857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PLAN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"/>
          <p:cNvSpPr txBox="1"/>
          <p:nvPr>
            <p:ph type="ctrTitle"/>
          </p:nvPr>
        </p:nvSpPr>
        <p:spPr>
          <a:xfrm>
            <a:off x="590550" y="410775"/>
            <a:ext cx="14316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CLIENTELE</a:t>
            </a:r>
            <a:endParaRPr/>
          </a:p>
        </p:txBody>
      </p:sp>
      <p:pic>
        <p:nvPicPr>
          <p:cNvPr id="575" name="Google Shape;575;p24"/>
          <p:cNvPicPr preferRelativeResize="0"/>
          <p:nvPr/>
        </p:nvPicPr>
        <p:blipFill rotWithShape="1">
          <a:blip r:embed="rId3">
            <a:alphaModFix/>
          </a:blip>
          <a:srcRect b="3873" l="0" r="1215" t="3025"/>
          <a:stretch/>
        </p:blipFill>
        <p:spPr>
          <a:xfrm>
            <a:off x="1642150" y="1446600"/>
            <a:ext cx="3933250" cy="24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4"/>
          <p:cNvSpPr txBox="1"/>
          <p:nvPr/>
        </p:nvSpPr>
        <p:spPr>
          <a:xfrm>
            <a:off x="2613225" y="1446600"/>
            <a:ext cx="1125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10 TIMES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77" name="Google Shape;577;p24"/>
          <p:cNvSpPr/>
          <p:nvPr/>
        </p:nvSpPr>
        <p:spPr>
          <a:xfrm>
            <a:off x="4721600" y="1446600"/>
            <a:ext cx="853800" cy="21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4"/>
          <p:cNvSpPr txBox="1"/>
          <p:nvPr/>
        </p:nvSpPr>
        <p:spPr>
          <a:xfrm>
            <a:off x="3596600" y="2774375"/>
            <a:ext cx="1125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4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TIMES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79" name="Google Shape;579;p24"/>
          <p:cNvSpPr/>
          <p:nvPr/>
        </p:nvSpPr>
        <p:spPr>
          <a:xfrm>
            <a:off x="2010375" y="3938000"/>
            <a:ext cx="34557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Customer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80" name="Google Shape;580;p24"/>
          <p:cNvSpPr txBox="1"/>
          <p:nvPr/>
        </p:nvSpPr>
        <p:spPr>
          <a:xfrm>
            <a:off x="5917025" y="2581800"/>
            <a:ext cx="1496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Inconsolata"/>
                <a:ea typeface="Inconsolata"/>
                <a:cs typeface="Inconsolata"/>
                <a:sym typeface="Inconsolata"/>
              </a:rPr>
              <a:t>193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recurrent clients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Inconsolata"/>
                <a:ea typeface="Inconsolata"/>
                <a:cs typeface="Inconsolata"/>
                <a:sym typeface="Inconsolata"/>
              </a:rPr>
              <a:t>414 </a:t>
            </a:r>
            <a:r>
              <a:rPr lang="es">
                <a:latin typeface="Inconsolata"/>
                <a:ea typeface="Inconsolata"/>
                <a:cs typeface="Inconsolata"/>
                <a:sym typeface="Inconsolata"/>
              </a:rPr>
              <a:t>reviews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81" name="Google Shape;581;p24"/>
          <p:cNvSpPr txBox="1"/>
          <p:nvPr/>
        </p:nvSpPr>
        <p:spPr>
          <a:xfrm>
            <a:off x="5917025" y="1446600"/>
            <a:ext cx="18306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Courier New"/>
                <a:ea typeface="Courier New"/>
                <a:cs typeface="Courier New"/>
                <a:sym typeface="Courier New"/>
              </a:rPr>
              <a:t>8349 </a:t>
            </a:r>
            <a:r>
              <a:rPr b="1" lang="es">
                <a:latin typeface="Courier New"/>
                <a:ea typeface="Courier New"/>
                <a:cs typeface="Courier New"/>
                <a:sym typeface="Courier New"/>
              </a:rPr>
              <a:t>different customers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"/>
          <p:cNvSpPr/>
          <p:nvPr/>
        </p:nvSpPr>
        <p:spPr>
          <a:xfrm>
            <a:off x="2404775" y="2078350"/>
            <a:ext cx="395400" cy="395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2404775" y="2648325"/>
            <a:ext cx="395400" cy="395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25"/>
          <p:cNvCxnSpPr/>
          <p:nvPr/>
        </p:nvCxnSpPr>
        <p:spPr>
          <a:xfrm>
            <a:off x="2800275" y="2846025"/>
            <a:ext cx="41682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9" name="Google Shape;589;p25"/>
          <p:cNvGrpSpPr/>
          <p:nvPr/>
        </p:nvGrpSpPr>
        <p:grpSpPr>
          <a:xfrm>
            <a:off x="2492442" y="2737136"/>
            <a:ext cx="220045" cy="217770"/>
            <a:chOff x="3282325" y="2035675"/>
            <a:chExt cx="459575" cy="454825"/>
          </a:xfrm>
        </p:grpSpPr>
        <p:sp>
          <p:nvSpPr>
            <p:cNvPr id="590" name="Google Shape;590;p25"/>
            <p:cNvSpPr/>
            <p:nvPr/>
          </p:nvSpPr>
          <p:spPr>
            <a:xfrm>
              <a:off x="3337050" y="2234125"/>
              <a:ext cx="85925" cy="206325"/>
            </a:xfrm>
            <a:custGeom>
              <a:rect b="b" l="l" r="r" t="t"/>
              <a:pathLst>
                <a:path extrusionOk="0" h="8253" w="3437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3451275" y="2175475"/>
              <a:ext cx="84925" cy="264975"/>
            </a:xfrm>
            <a:custGeom>
              <a:rect b="b" l="l" r="r" t="t"/>
              <a:pathLst>
                <a:path extrusionOk="0" h="10599" w="3397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3564500" y="2116825"/>
              <a:ext cx="84950" cy="323625"/>
            </a:xfrm>
            <a:custGeom>
              <a:rect b="b" l="l" r="r" t="t"/>
              <a:pathLst>
                <a:path extrusionOk="0" h="12945" w="3398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3282325" y="2035675"/>
              <a:ext cx="459575" cy="454825"/>
            </a:xfrm>
            <a:custGeom>
              <a:rect b="b" l="l" r="r" t="t"/>
              <a:pathLst>
                <a:path extrusionOk="0" h="18193" w="18383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94" name="Google Shape;594;p25"/>
          <p:cNvSpPr txBox="1"/>
          <p:nvPr>
            <p:ph type="ctrTitle"/>
          </p:nvPr>
        </p:nvSpPr>
        <p:spPr>
          <a:xfrm>
            <a:off x="590550" y="410775"/>
            <a:ext cx="14316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MAIN COMPETITORS</a:t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2964975" y="1508375"/>
            <a:ext cx="4003500" cy="395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 txBox="1"/>
          <p:nvPr/>
        </p:nvSpPr>
        <p:spPr>
          <a:xfrm flipH="1">
            <a:off x="4493201" y="1385525"/>
            <a:ext cx="970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latin typeface="Roboto"/>
                <a:ea typeface="Roboto"/>
                <a:cs typeface="Roboto"/>
                <a:sym typeface="Roboto"/>
              </a:rPr>
              <a:t>Slidin’ Thru HQh</a:t>
            </a:r>
            <a:endParaRPr sz="1100">
              <a:solidFill>
                <a:srgbClr val="43434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97" name="Google Shape;597;p25"/>
          <p:cNvSpPr txBox="1"/>
          <p:nvPr/>
        </p:nvSpPr>
        <p:spPr>
          <a:xfrm flipH="1">
            <a:off x="3269650" y="1413750"/>
            <a:ext cx="10182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latin typeface="Roboto"/>
                <a:ea typeface="Roboto"/>
                <a:cs typeface="Roboto"/>
                <a:sym typeface="Roboto"/>
              </a:rPr>
              <a:t>Sinatra	</a:t>
            </a:r>
            <a:endParaRPr b="1" sz="11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98" name="Google Shape;598;p25"/>
          <p:cNvSpPr txBox="1"/>
          <p:nvPr/>
        </p:nvSpPr>
        <p:spPr>
          <a:xfrm flipH="1">
            <a:off x="5669351" y="1385525"/>
            <a:ext cx="970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latin typeface="Roboto"/>
                <a:ea typeface="Roboto"/>
                <a:cs typeface="Roboto"/>
                <a:sym typeface="Roboto"/>
              </a:rPr>
              <a:t>Soho Sushi</a:t>
            </a:r>
            <a:endParaRPr sz="1100"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599" name="Google Shape;599;p25"/>
          <p:cNvCxnSpPr>
            <a:endCxn id="600" idx="2"/>
          </p:cNvCxnSpPr>
          <p:nvPr/>
        </p:nvCxnSpPr>
        <p:spPr>
          <a:xfrm>
            <a:off x="3778738" y="1835175"/>
            <a:ext cx="0" cy="1174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25"/>
          <p:cNvCxnSpPr>
            <a:stCxn id="586" idx="3"/>
            <a:endCxn id="602" idx="3"/>
          </p:cNvCxnSpPr>
          <p:nvPr/>
        </p:nvCxnSpPr>
        <p:spPr>
          <a:xfrm>
            <a:off x="2800175" y="2276050"/>
            <a:ext cx="41682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25"/>
          <p:cNvCxnSpPr>
            <a:endCxn id="604" idx="2"/>
          </p:cNvCxnSpPr>
          <p:nvPr/>
        </p:nvCxnSpPr>
        <p:spPr>
          <a:xfrm>
            <a:off x="4966738" y="1835175"/>
            <a:ext cx="0" cy="1174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25"/>
          <p:cNvCxnSpPr>
            <a:endCxn id="606" idx="2"/>
          </p:cNvCxnSpPr>
          <p:nvPr/>
        </p:nvCxnSpPr>
        <p:spPr>
          <a:xfrm>
            <a:off x="6154738" y="1835175"/>
            <a:ext cx="0" cy="1174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25"/>
          <p:cNvSpPr/>
          <p:nvPr/>
        </p:nvSpPr>
        <p:spPr>
          <a:xfrm>
            <a:off x="2964975" y="2078350"/>
            <a:ext cx="4003500" cy="395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2964975" y="2648325"/>
            <a:ext cx="4003500" cy="3954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3493288" y="2682675"/>
            <a:ext cx="570900" cy="3267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50</a:t>
            </a:r>
            <a:endParaRPr sz="1000"/>
          </a:p>
        </p:txBody>
      </p:sp>
      <p:sp>
        <p:nvSpPr>
          <p:cNvPr id="604" name="Google Shape;604;p25"/>
          <p:cNvSpPr/>
          <p:nvPr/>
        </p:nvSpPr>
        <p:spPr>
          <a:xfrm>
            <a:off x="4681288" y="2682675"/>
            <a:ext cx="570900" cy="3267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40</a:t>
            </a:r>
            <a:endParaRPr sz="1000"/>
          </a:p>
        </p:txBody>
      </p:sp>
      <p:sp>
        <p:nvSpPr>
          <p:cNvPr id="606" name="Google Shape;606;p25"/>
          <p:cNvSpPr/>
          <p:nvPr/>
        </p:nvSpPr>
        <p:spPr>
          <a:xfrm>
            <a:off x="5869288" y="2682675"/>
            <a:ext cx="570900" cy="3267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16</a:t>
            </a:r>
            <a:endParaRPr sz="1000"/>
          </a:p>
        </p:txBody>
      </p:sp>
      <p:sp>
        <p:nvSpPr>
          <p:cNvPr id="608" name="Google Shape;608;p25"/>
          <p:cNvSpPr/>
          <p:nvPr/>
        </p:nvSpPr>
        <p:spPr>
          <a:xfrm>
            <a:off x="3493288" y="2112700"/>
            <a:ext cx="570900" cy="3267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4.167</a:t>
            </a:r>
            <a:endParaRPr sz="1000"/>
          </a:p>
        </p:txBody>
      </p:sp>
      <p:sp>
        <p:nvSpPr>
          <p:cNvPr id="609" name="Google Shape;609;p25"/>
          <p:cNvSpPr/>
          <p:nvPr/>
        </p:nvSpPr>
        <p:spPr>
          <a:xfrm>
            <a:off x="4681288" y="2112700"/>
            <a:ext cx="570900" cy="3267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4.29</a:t>
            </a:r>
            <a:endParaRPr sz="1000"/>
          </a:p>
        </p:txBody>
      </p:sp>
      <p:sp>
        <p:nvSpPr>
          <p:cNvPr id="610" name="Google Shape;610;p25"/>
          <p:cNvSpPr/>
          <p:nvPr/>
        </p:nvSpPr>
        <p:spPr>
          <a:xfrm>
            <a:off x="5869288" y="2112700"/>
            <a:ext cx="570900" cy="326700"/>
          </a:xfrm>
          <a:prstGeom prst="rect">
            <a:avLst/>
          </a:prstGeom>
          <a:solidFill>
            <a:srgbClr val="F1D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4.43</a:t>
            </a:r>
            <a:endParaRPr sz="1000"/>
          </a:p>
        </p:txBody>
      </p:sp>
      <p:sp>
        <p:nvSpPr>
          <p:cNvPr id="611" name="Google Shape;611;p25"/>
          <p:cNvSpPr txBox="1"/>
          <p:nvPr/>
        </p:nvSpPr>
        <p:spPr>
          <a:xfrm>
            <a:off x="7133325" y="2628199"/>
            <a:ext cx="1526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Inconsolata"/>
                <a:ea typeface="Inconsolata"/>
                <a:cs typeface="Inconsolata"/>
                <a:sym typeface="Inconsolata"/>
              </a:rPr>
              <a:t>96</a:t>
            </a:r>
            <a:r>
              <a:rPr b="1" lang="es">
                <a:latin typeface="Inconsolata"/>
                <a:ea typeface="Inconsolata"/>
                <a:cs typeface="Inconsolata"/>
                <a:sym typeface="Inconsolata"/>
              </a:rPr>
              <a:t> visits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12" name="Google Shape;612;p25"/>
          <p:cNvSpPr txBox="1"/>
          <p:nvPr>
            <p:ph type="ctrTitle"/>
          </p:nvPr>
        </p:nvSpPr>
        <p:spPr>
          <a:xfrm>
            <a:off x="2964975" y="975750"/>
            <a:ext cx="40035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</a:rPr>
              <a:t>3 possible competitors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13" name="Google Shape;613;p25"/>
          <p:cNvSpPr txBox="1"/>
          <p:nvPr/>
        </p:nvSpPr>
        <p:spPr>
          <a:xfrm>
            <a:off x="1484050" y="3546200"/>
            <a:ext cx="17856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Restaurants visited by Mon Ami Gabi’s customers in similar segment (number of visits and average rating) 	</a:t>
            </a:r>
            <a:endParaRPr sz="12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14" name="Google Shape;614;p25"/>
          <p:cNvSpPr/>
          <p:nvPr/>
        </p:nvSpPr>
        <p:spPr>
          <a:xfrm>
            <a:off x="2486825" y="2167600"/>
            <a:ext cx="231300" cy="216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munication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